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6" r:id="rId2"/>
    <p:sldId id="257" r:id="rId3"/>
    <p:sldId id="258" r:id="rId4"/>
    <p:sldId id="279" r:id="rId5"/>
    <p:sldId id="263" r:id="rId6"/>
    <p:sldId id="265" r:id="rId7"/>
    <p:sldId id="283" r:id="rId8"/>
    <p:sldId id="268" r:id="rId9"/>
    <p:sldId id="297" r:id="rId10"/>
    <p:sldId id="298" r:id="rId11"/>
    <p:sldId id="266" r:id="rId12"/>
    <p:sldId id="284" r:id="rId13"/>
    <p:sldId id="285" r:id="rId14"/>
    <p:sldId id="269" r:id="rId15"/>
    <p:sldId id="295" r:id="rId16"/>
    <p:sldId id="294" r:id="rId17"/>
    <p:sldId id="264" r:id="rId18"/>
    <p:sldId id="275" r:id="rId19"/>
    <p:sldId id="278" r:id="rId20"/>
    <p:sldId id="290" r:id="rId21"/>
    <p:sldId id="282" r:id="rId22"/>
    <p:sldId id="292" r:id="rId23"/>
    <p:sldId id="270" r:id="rId24"/>
    <p:sldId id="280" r:id="rId25"/>
    <p:sldId id="273" r:id="rId26"/>
    <p:sldId id="299" r:id="rId27"/>
    <p:sldId id="296" r:id="rId28"/>
    <p:sldId id="272" r:id="rId29"/>
    <p:sldId id="281" r:id="rId30"/>
    <p:sldId id="276" r:id="rId31"/>
    <p:sldId id="277" r:id="rId32"/>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7847" autoAdjust="0"/>
    <p:restoredTop sz="94424" autoAdjust="0"/>
  </p:normalViewPr>
  <p:slideViewPr>
    <p:cSldViewPr snapToGrid="0">
      <p:cViewPr varScale="1">
        <p:scale>
          <a:sx n="65" d="100"/>
          <a:sy n="65" d="100"/>
        </p:scale>
        <p:origin x="-1218" y="-18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BA6F89-0360-454B-A34A-3C675C560861}" type="datetimeFigureOut">
              <a:rPr kumimoji="1" lang="ja-JP" altLang="en-US" smtClean="0"/>
              <a:pPr/>
              <a:t>2015/9/3</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17BA1E-87D4-486A-B6B7-B12646AD9CE6}" type="slidenum">
              <a:rPr kumimoji="1" lang="ja-JP" altLang="en-US" smtClean="0"/>
              <a:pPr/>
              <a:t>&lt;#&gt;</a:t>
            </a:fld>
            <a:endParaRPr kumimoji="1" lang="ja-JP" altLang="en-US"/>
          </a:p>
        </p:txBody>
      </p:sp>
    </p:spTree>
    <p:extLst>
      <p:ext uri="{BB962C8B-B14F-4D97-AF65-F5344CB8AC3E}">
        <p14:creationId xmlns:p14="http://schemas.microsoft.com/office/powerpoint/2010/main" xmlns="" val="39320382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1</a:t>
            </a:fld>
            <a:endParaRPr kumimoji="1" lang="ja-JP" altLang="en-US"/>
          </a:p>
        </p:txBody>
      </p:sp>
    </p:spTree>
    <p:extLst>
      <p:ext uri="{BB962C8B-B14F-4D97-AF65-F5344CB8AC3E}">
        <p14:creationId xmlns:p14="http://schemas.microsoft.com/office/powerpoint/2010/main" xmlns="" val="24114855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21</a:t>
            </a:fld>
            <a:endParaRPr kumimoji="1" lang="ja-JP" altLang="en-US"/>
          </a:p>
        </p:txBody>
      </p:sp>
    </p:spTree>
    <p:extLst>
      <p:ext uri="{BB962C8B-B14F-4D97-AF65-F5344CB8AC3E}">
        <p14:creationId xmlns:p14="http://schemas.microsoft.com/office/powerpoint/2010/main" xmlns="" val="3237108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22</a:t>
            </a:fld>
            <a:endParaRPr kumimoji="1" lang="ja-JP" altLang="en-US"/>
          </a:p>
        </p:txBody>
      </p:sp>
    </p:spTree>
    <p:extLst>
      <p:ext uri="{BB962C8B-B14F-4D97-AF65-F5344CB8AC3E}">
        <p14:creationId xmlns:p14="http://schemas.microsoft.com/office/powerpoint/2010/main" xmlns="" val="33193497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24</a:t>
            </a:fld>
            <a:endParaRPr kumimoji="1" lang="ja-JP" altLang="en-US"/>
          </a:p>
        </p:txBody>
      </p:sp>
    </p:spTree>
    <p:extLst>
      <p:ext uri="{BB962C8B-B14F-4D97-AF65-F5344CB8AC3E}">
        <p14:creationId xmlns:p14="http://schemas.microsoft.com/office/powerpoint/2010/main" xmlns="" val="1155851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25</a:t>
            </a:fld>
            <a:endParaRPr kumimoji="1" lang="ja-JP" altLang="en-US"/>
          </a:p>
        </p:txBody>
      </p:sp>
    </p:spTree>
    <p:extLst>
      <p:ext uri="{BB962C8B-B14F-4D97-AF65-F5344CB8AC3E}">
        <p14:creationId xmlns:p14="http://schemas.microsoft.com/office/powerpoint/2010/main" xmlns="" val="1398333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28</a:t>
            </a:fld>
            <a:endParaRPr kumimoji="1" lang="ja-JP" altLang="en-US"/>
          </a:p>
        </p:txBody>
      </p:sp>
    </p:spTree>
    <p:extLst>
      <p:ext uri="{BB962C8B-B14F-4D97-AF65-F5344CB8AC3E}">
        <p14:creationId xmlns:p14="http://schemas.microsoft.com/office/powerpoint/2010/main" xmlns="" val="2258908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31</a:t>
            </a:fld>
            <a:endParaRPr kumimoji="1" lang="ja-JP" altLang="en-US"/>
          </a:p>
        </p:txBody>
      </p:sp>
    </p:spTree>
    <p:extLst>
      <p:ext uri="{BB962C8B-B14F-4D97-AF65-F5344CB8AC3E}">
        <p14:creationId xmlns:p14="http://schemas.microsoft.com/office/powerpoint/2010/main" xmlns="" val="1074256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a:t>
            </a:fld>
            <a:endParaRPr kumimoji="1" lang="ja-JP" altLang="en-US"/>
          </a:p>
        </p:txBody>
      </p:sp>
    </p:spTree>
    <p:extLst>
      <p:ext uri="{BB962C8B-B14F-4D97-AF65-F5344CB8AC3E}">
        <p14:creationId xmlns:p14="http://schemas.microsoft.com/office/powerpoint/2010/main" xmlns="" val="3771757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3</a:t>
            </a:fld>
            <a:endParaRPr kumimoji="1" lang="ja-JP" altLang="en-US"/>
          </a:p>
        </p:txBody>
      </p:sp>
    </p:spTree>
    <p:extLst>
      <p:ext uri="{BB962C8B-B14F-4D97-AF65-F5344CB8AC3E}">
        <p14:creationId xmlns:p14="http://schemas.microsoft.com/office/powerpoint/2010/main" xmlns="" val="1430888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5</a:t>
            </a:fld>
            <a:endParaRPr kumimoji="1" lang="ja-JP" altLang="en-US"/>
          </a:p>
        </p:txBody>
      </p:sp>
    </p:spTree>
    <p:extLst>
      <p:ext uri="{BB962C8B-B14F-4D97-AF65-F5344CB8AC3E}">
        <p14:creationId xmlns:p14="http://schemas.microsoft.com/office/powerpoint/2010/main" xmlns="" val="792354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14</a:t>
            </a:fld>
            <a:endParaRPr kumimoji="1" lang="ja-JP" altLang="en-US"/>
          </a:p>
        </p:txBody>
      </p:sp>
    </p:spTree>
    <p:extLst>
      <p:ext uri="{BB962C8B-B14F-4D97-AF65-F5344CB8AC3E}">
        <p14:creationId xmlns:p14="http://schemas.microsoft.com/office/powerpoint/2010/main" xmlns="" val="376370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17</a:t>
            </a:fld>
            <a:endParaRPr kumimoji="1" lang="ja-JP" altLang="en-US"/>
          </a:p>
        </p:txBody>
      </p:sp>
    </p:spTree>
    <p:extLst>
      <p:ext uri="{BB962C8B-B14F-4D97-AF65-F5344CB8AC3E}">
        <p14:creationId xmlns:p14="http://schemas.microsoft.com/office/powerpoint/2010/main" xmlns="" val="42530833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18</a:t>
            </a:fld>
            <a:endParaRPr kumimoji="1" lang="ja-JP" altLang="en-US"/>
          </a:p>
        </p:txBody>
      </p:sp>
    </p:spTree>
    <p:extLst>
      <p:ext uri="{BB962C8B-B14F-4D97-AF65-F5344CB8AC3E}">
        <p14:creationId xmlns:p14="http://schemas.microsoft.com/office/powerpoint/2010/main" xmlns="" val="8652818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19</a:t>
            </a:fld>
            <a:endParaRPr kumimoji="1" lang="ja-JP" altLang="en-US"/>
          </a:p>
        </p:txBody>
      </p:sp>
    </p:spTree>
    <p:extLst>
      <p:ext uri="{BB962C8B-B14F-4D97-AF65-F5344CB8AC3E}">
        <p14:creationId xmlns:p14="http://schemas.microsoft.com/office/powerpoint/2010/main" xmlns="" val="1857628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7217BA1E-87D4-486A-B6B7-B12646AD9CE6}" type="slidenum">
              <a:rPr kumimoji="1" lang="ja-JP" altLang="en-US" smtClean="0"/>
              <a:pPr/>
              <a:t>20</a:t>
            </a:fld>
            <a:endParaRPr kumimoji="1" lang="ja-JP" altLang="en-US"/>
          </a:p>
        </p:txBody>
      </p:sp>
    </p:spTree>
    <p:extLst>
      <p:ext uri="{BB962C8B-B14F-4D97-AF65-F5344CB8AC3E}">
        <p14:creationId xmlns:p14="http://schemas.microsoft.com/office/powerpoint/2010/main" xmlns="" val="20102731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F0DA26A2-6CF9-45F0-8D9D-F5AD489E0B9B}" type="datetime1">
              <a:rPr kumimoji="1" lang="ja-JP" altLang="en-US" smtClean="0"/>
              <a:pPr/>
              <a:t>2015/9/3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21483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B1D2C849-2A3F-4C18-B838-67A223B5B479}" type="datetime1">
              <a:rPr kumimoji="1" lang="ja-JP" altLang="en-US" smtClean="0"/>
              <a:pPr/>
              <a:t>2015/9/3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91436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FCCE519B-5ACF-4743-95C5-C60C5DB5E08A}" type="datetime1">
              <a:rPr kumimoji="1" lang="ja-JP" altLang="en-US" smtClean="0"/>
              <a:pPr/>
              <a:t>2015/9/3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1925746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C71BA476-5260-4F54-B710-535D594B6BA5}" type="datetime1">
              <a:rPr kumimoji="1" lang="ja-JP" altLang="en-US" smtClean="0"/>
              <a:pPr/>
              <a:t>2015/9/3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3176650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39421418-D4FC-4081-AB62-2FAEF1EFD124}" type="datetime1">
              <a:rPr kumimoji="1" lang="ja-JP" altLang="en-US" smtClean="0"/>
              <a:pPr/>
              <a:t>2015/9/3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98603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E3448253-79C0-4144-8560-F781F484FA6A}" type="datetime1">
              <a:rPr kumimoji="1" lang="ja-JP" altLang="en-US" smtClean="0"/>
              <a:pPr/>
              <a:t>2015/9/3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2629194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9B9D2B87-C565-4157-88FB-45406F0972C5}" type="datetime1">
              <a:rPr kumimoji="1" lang="ja-JP" altLang="en-US" smtClean="0"/>
              <a:pPr/>
              <a:t>2015/9/3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03505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Date Placeholder 2"/>
          <p:cNvSpPr>
            <a:spLocks noGrp="1"/>
          </p:cNvSpPr>
          <p:nvPr>
            <p:ph type="dt" sz="half" idx="10"/>
          </p:nvPr>
        </p:nvSpPr>
        <p:spPr/>
        <p:txBody>
          <a:bodyPr/>
          <a:lstStyle/>
          <a:p>
            <a:fld id="{275AFB62-D7B2-4E38-A6D8-F4C62D2427DD}" type="datetime1">
              <a:rPr kumimoji="1" lang="ja-JP" altLang="en-US" smtClean="0"/>
              <a:pPr/>
              <a:t>2015/9/3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955032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FBBAC-3DAE-483E-9C63-E1CFD7EE414F}" type="datetime1">
              <a:rPr kumimoji="1" lang="ja-JP" altLang="en-US" smtClean="0"/>
              <a:pPr/>
              <a:t>2015/9/3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250823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8849174E-3B1A-4C49-B3E5-F836ECA66857}" type="datetime1">
              <a:rPr kumimoji="1" lang="ja-JP" altLang="en-US" smtClean="0"/>
              <a:pPr/>
              <a:t>2015/9/3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1664051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smtClean="0"/>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4B792340-CD37-4C9C-A8E8-EAF52D7DC0E9}" type="datetime1">
              <a:rPr kumimoji="1" lang="ja-JP" altLang="en-US" smtClean="0"/>
              <a:pPr/>
              <a:t>2015/9/3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2702705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B361FA-5C2C-4E36-9C4E-8D6F705CD897}" type="datetime1">
              <a:rPr kumimoji="1" lang="ja-JP" altLang="en-US" smtClean="0"/>
              <a:pPr/>
              <a:t>2015/9/3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286197-5D4B-4009-A08A-8A8FB66883FE}" type="slidenum">
              <a:rPr kumimoji="1" lang="ja-JP" altLang="en-US" smtClean="0"/>
              <a:pPr/>
              <a:t>&lt;#&gt;</a:t>
            </a:fld>
            <a:endParaRPr kumimoji="1" lang="ja-JP" altLang="en-US"/>
          </a:p>
        </p:txBody>
      </p:sp>
    </p:spTree>
    <p:extLst>
      <p:ext uri="{BB962C8B-B14F-4D97-AF65-F5344CB8AC3E}">
        <p14:creationId xmlns:p14="http://schemas.microsoft.com/office/powerpoint/2010/main" xmlns="" val="21765682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11.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15.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900684"/>
            <a:ext cx="9144000" cy="2387600"/>
          </a:xfrm>
        </p:spPr>
        <p:txBody>
          <a:bodyPr>
            <a:normAutofit/>
          </a:bodyPr>
          <a:lstStyle/>
          <a:p>
            <a:r>
              <a:rPr kumimoji="1" lang="ja-JP" altLang="en-US" sz="4600" u="sng" dirty="0" smtClean="0"/>
              <a:t>擬人化が消費者心理に与える影響</a:t>
            </a:r>
            <a:endParaRPr kumimoji="1" lang="ja-JP" altLang="en-US" sz="4600" u="sng" dirty="0"/>
          </a:p>
        </p:txBody>
      </p:sp>
      <p:sp>
        <p:nvSpPr>
          <p:cNvPr id="3" name="サブタイトル 2"/>
          <p:cNvSpPr>
            <a:spLocks noGrp="1"/>
          </p:cNvSpPr>
          <p:nvPr>
            <p:ph type="subTitle" idx="1"/>
          </p:nvPr>
        </p:nvSpPr>
        <p:spPr>
          <a:xfrm>
            <a:off x="1143000" y="3602038"/>
            <a:ext cx="6858000" cy="2462585"/>
          </a:xfrm>
        </p:spPr>
        <p:txBody>
          <a:bodyPr/>
          <a:lstStyle/>
          <a:p>
            <a:r>
              <a:rPr lang="ja-JP" altLang="en-US" dirty="0">
                <a:latin typeface="ＭＳ Ｐゴシック 本文"/>
                <a:ea typeface="HGPｺﾞｼｯｸM" panose="020B0600000000000000" pitchFamily="50" charset="-128"/>
              </a:rPr>
              <a:t>拓殖大学　田嶋ゼミナール　</a:t>
            </a:r>
            <a:r>
              <a:rPr lang="en-US" altLang="ja-JP" dirty="0">
                <a:latin typeface="ＭＳ Ｐゴシック 本文"/>
                <a:ea typeface="HGPｺﾞｼｯｸM" panose="020B0600000000000000" pitchFamily="50" charset="-128"/>
              </a:rPr>
              <a:t>C</a:t>
            </a:r>
            <a:r>
              <a:rPr lang="ja-JP" altLang="en-US" dirty="0" smtClean="0">
                <a:latin typeface="ＭＳ Ｐゴシック 本文"/>
                <a:ea typeface="HGPｺﾞｼｯｸM" panose="020B0600000000000000" pitchFamily="50" charset="-128"/>
              </a:rPr>
              <a:t>班</a:t>
            </a:r>
            <a:endParaRPr lang="en-US" altLang="ja-JP" dirty="0" smtClean="0">
              <a:latin typeface="ＭＳ Ｐゴシック 本文"/>
              <a:ea typeface="HGPｺﾞｼｯｸM" panose="020B0600000000000000" pitchFamily="50" charset="-128"/>
            </a:endParaRPr>
          </a:p>
          <a:p>
            <a:pPr fontAlgn="base"/>
            <a:r>
              <a:rPr lang="zh-TW" altLang="en-US" dirty="0">
                <a:latin typeface="ＭＳ Ｐゴシック 本文"/>
                <a:ea typeface="HGPｺﾞｼｯｸM" panose="020B0600000000000000" pitchFamily="50" charset="-128"/>
              </a:rPr>
              <a:t>内川 優貴　尾崎 吉信​</a:t>
            </a:r>
          </a:p>
          <a:p>
            <a:pPr fontAlgn="base"/>
            <a:r>
              <a:rPr lang="zh-TW" altLang="en-US" dirty="0">
                <a:latin typeface="ＭＳ Ｐゴシック 本文"/>
                <a:ea typeface="HGPｺﾞｼｯｸM" panose="020B0600000000000000" pitchFamily="50" charset="-128"/>
              </a:rPr>
              <a:t>濱本 佳奈　藤巻 萌美</a:t>
            </a:r>
            <a:r>
              <a:rPr lang="zh-TW" altLang="en-US" dirty="0">
                <a:latin typeface="ＭＳ Ｐゴシック 本文"/>
              </a:rPr>
              <a:t>​</a:t>
            </a:r>
          </a:p>
          <a:p>
            <a:endParaRPr kumimoji="1" lang="ja-JP" altLang="en-US"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a:t>
            </a:fld>
            <a:endParaRPr kumimoji="1" lang="ja-JP" altLang="en-US"/>
          </a:p>
        </p:txBody>
      </p:sp>
    </p:spTree>
    <p:extLst>
      <p:ext uri="{BB962C8B-B14F-4D97-AF65-F5344CB8AC3E}">
        <p14:creationId xmlns:p14="http://schemas.microsoft.com/office/powerpoint/2010/main" xmlns="" val="365812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9648" y="737421"/>
            <a:ext cx="9144000" cy="1325563"/>
          </a:xfrm>
        </p:spPr>
        <p:txBody>
          <a:bodyPr>
            <a:normAutofit/>
          </a:bodyPr>
          <a:lstStyle/>
          <a:p>
            <a:pPr algn="ctr"/>
            <a:r>
              <a:rPr kumimoji="1" lang="ja-JP" altLang="en-US" sz="3600" dirty="0" smtClean="0"/>
              <a:t>一概に言える擬人化の基準がない</a:t>
            </a:r>
            <a:endParaRPr kumimoji="1" lang="ja-JP" altLang="en-US" sz="3600"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10</a:t>
            </a:fld>
            <a:endParaRPr kumimoji="1" lang="ja-JP" altLang="en-US"/>
          </a:p>
        </p:txBody>
      </p:sp>
      <p:sp>
        <p:nvSpPr>
          <p:cNvPr id="6"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a:t>
            </a:r>
            <a:r>
              <a:rPr lang="ja-JP" altLang="en-US" sz="2400" dirty="0" smtClean="0"/>
              <a:t>の対象</a:t>
            </a:r>
            <a:endParaRPr lang="ja-JP" altLang="en-US" sz="2400" dirty="0"/>
          </a:p>
        </p:txBody>
      </p:sp>
      <p:sp>
        <p:nvSpPr>
          <p:cNvPr id="8" name="タイトル 1"/>
          <p:cNvSpPr txBox="1">
            <a:spLocks/>
          </p:cNvSpPr>
          <p:nvPr/>
        </p:nvSpPr>
        <p:spPr>
          <a:xfrm>
            <a:off x="793375" y="1655523"/>
            <a:ext cx="755724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600" dirty="0" smtClean="0"/>
              <a:t>研究対象として判断が困難</a:t>
            </a:r>
            <a:endParaRPr lang="ja-JP" altLang="en-US" sz="3600" dirty="0"/>
          </a:p>
        </p:txBody>
      </p:sp>
      <p:sp>
        <p:nvSpPr>
          <p:cNvPr id="10" name="タイトル 1"/>
          <p:cNvSpPr txBox="1">
            <a:spLocks/>
          </p:cNvSpPr>
          <p:nvPr/>
        </p:nvSpPr>
        <p:spPr>
          <a:xfrm>
            <a:off x="1954305" y="4112686"/>
            <a:ext cx="6024281" cy="1325563"/>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600" dirty="0"/>
              <a:t>視覚的</a:t>
            </a:r>
            <a:r>
              <a:rPr lang="ja-JP" altLang="en-US" sz="3600" dirty="0" smtClean="0"/>
              <a:t>にヒトと認識できる</a:t>
            </a:r>
            <a:endParaRPr lang="en-US" altLang="ja-JP" sz="3600" dirty="0" smtClean="0"/>
          </a:p>
          <a:p>
            <a:pPr algn="ctr"/>
            <a:r>
              <a:rPr lang="ja-JP" altLang="en-US" sz="3600" dirty="0" smtClean="0"/>
              <a:t>モノ</a:t>
            </a:r>
            <a:r>
              <a:rPr lang="ja-JP" altLang="en-US" sz="3600" dirty="0"/>
              <a:t>が完全にヒトになる</a:t>
            </a:r>
            <a:r>
              <a:rPr lang="ja-JP" altLang="en-US" sz="3600" dirty="0" smtClean="0"/>
              <a:t>擬人化を</a:t>
            </a:r>
            <a:endParaRPr lang="en-US" altLang="ja-JP" sz="3600" dirty="0" smtClean="0"/>
          </a:p>
          <a:p>
            <a:pPr algn="ctr"/>
            <a:r>
              <a:rPr lang="ja-JP" altLang="en-US" sz="3600" dirty="0" smtClean="0"/>
              <a:t>対象とする</a:t>
            </a:r>
            <a:endParaRPr lang="en-US" altLang="ja-JP" sz="3600" dirty="0"/>
          </a:p>
        </p:txBody>
      </p:sp>
      <p:sp>
        <p:nvSpPr>
          <p:cNvPr id="13" name="右矢印 12"/>
          <p:cNvSpPr/>
          <p:nvPr/>
        </p:nvSpPr>
        <p:spPr>
          <a:xfrm rot="5400000">
            <a:off x="4073959" y="2714652"/>
            <a:ext cx="996078" cy="1291633"/>
          </a:xfrm>
          <a:prstGeom prst="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170" name="Picture 2"/>
          <p:cNvPicPr>
            <a:picLocks noChangeAspect="1" noChangeArrowheads="1"/>
          </p:cNvPicPr>
          <p:nvPr/>
        </p:nvPicPr>
        <p:blipFill>
          <a:blip r:embed="rId2" cstate="print"/>
          <a:srcRect/>
          <a:stretch>
            <a:fillRect/>
          </a:stretch>
        </p:blipFill>
        <p:spPr bwMode="auto">
          <a:xfrm>
            <a:off x="88488" y="3869449"/>
            <a:ext cx="2085975" cy="2924175"/>
          </a:xfrm>
          <a:prstGeom prst="rect">
            <a:avLst/>
          </a:prstGeom>
          <a:noFill/>
          <a:ln w="9525">
            <a:noFill/>
            <a:miter lim="800000"/>
            <a:headEnd/>
            <a:tailEnd/>
          </a:ln>
        </p:spPr>
      </p:pic>
    </p:spTree>
    <p:extLst>
      <p:ext uri="{BB962C8B-B14F-4D97-AF65-F5344CB8AC3E}">
        <p14:creationId xmlns:p14="http://schemas.microsoft.com/office/powerpoint/2010/main" xmlns="" val="2255722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a:t>
            </a:r>
            <a:r>
              <a:rPr lang="ja-JP" altLang="en-US" sz="2400" dirty="0" smtClean="0"/>
              <a:t>の対象</a:t>
            </a:r>
            <a:endParaRPr lang="ja-JP" altLang="en-US" sz="2400" dirty="0"/>
          </a:p>
        </p:txBody>
      </p:sp>
      <p:sp>
        <p:nvSpPr>
          <p:cNvPr id="6" name="角丸四角形 5"/>
          <p:cNvSpPr/>
          <p:nvPr/>
        </p:nvSpPr>
        <p:spPr>
          <a:xfrm>
            <a:off x="628650" y="1091075"/>
            <a:ext cx="7886700" cy="2086959"/>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上下矢印 4"/>
          <p:cNvSpPr/>
          <p:nvPr/>
        </p:nvSpPr>
        <p:spPr>
          <a:xfrm>
            <a:off x="3773714" y="3345467"/>
            <a:ext cx="1209766" cy="1603904"/>
          </a:xfrm>
          <a:prstGeom prst="upDownArrow">
            <a:avLst>
              <a:gd name="adj1" fmla="val 47033"/>
              <a:gd name="adj2" fmla="val 40592"/>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p:cNvPicPr>
            <a:picLocks noChangeAspect="1"/>
          </p:cNvPicPr>
          <p:nvPr/>
        </p:nvPicPr>
        <p:blipFill>
          <a:blip r:embed="rId2" cstate="print">
            <a:extLst>
              <a:ext uri="{BEBA8EAE-BF5A-486C-A8C5-ECC9F3942E4B}">
                <a14:imgProps xmlns:a14="http://schemas.microsoft.com/office/drawing/2010/main" xmlns="">
                  <a14:imgLayer r:embed="rId3">
                    <a14:imgEffect>
                      <a14:backgroundRemoval t="7467" b="96533" l="3363" r="96861"/>
                    </a14:imgEffect>
                  </a14:imgLayer>
                </a14:imgProps>
              </a:ext>
              <a:ext uri="{28A0092B-C50C-407E-A947-70E740481C1C}">
                <a14:useLocalDpi xmlns:a14="http://schemas.microsoft.com/office/drawing/2010/main" xmlns="" val="0"/>
              </a:ext>
            </a:extLst>
          </a:blip>
          <a:stretch>
            <a:fillRect/>
          </a:stretch>
        </p:blipFill>
        <p:spPr>
          <a:xfrm>
            <a:off x="0" y="5054321"/>
            <a:ext cx="1774699" cy="1492180"/>
          </a:xfrm>
          <a:prstGeom prst="rect">
            <a:avLst/>
          </a:prstGeom>
        </p:spPr>
      </p:pic>
      <p:sp>
        <p:nvSpPr>
          <p:cNvPr id="3" name="コンテンツ プレースホルダー 2"/>
          <p:cNvSpPr>
            <a:spLocks noGrp="1"/>
          </p:cNvSpPr>
          <p:nvPr>
            <p:ph idx="1"/>
          </p:nvPr>
        </p:nvSpPr>
        <p:spPr>
          <a:xfrm>
            <a:off x="628650" y="2214280"/>
            <a:ext cx="7886700" cy="4374005"/>
          </a:xfrm>
        </p:spPr>
        <p:txBody>
          <a:bodyPr>
            <a:normAutofit/>
          </a:bodyPr>
          <a:lstStyle/>
          <a:p>
            <a:pPr marL="0" indent="0" algn="ctr">
              <a:buNone/>
            </a:pPr>
            <a:r>
              <a:rPr lang="ja-JP" altLang="en-US" sz="5400" u="sng" dirty="0" smtClean="0"/>
              <a:t>ヒューマナイズド型擬人化</a:t>
            </a:r>
            <a:endParaRPr lang="en-US" altLang="ja-JP" sz="5400" u="sng" dirty="0" smtClean="0"/>
          </a:p>
          <a:p>
            <a:pPr marL="0" indent="0">
              <a:buNone/>
            </a:pPr>
            <a:endParaRPr kumimoji="1" lang="en-US" altLang="ja-JP" sz="4000" dirty="0" smtClean="0"/>
          </a:p>
          <a:p>
            <a:pPr marL="0" indent="0">
              <a:buNone/>
            </a:pPr>
            <a:endParaRPr kumimoji="1" lang="en-US" altLang="ja-JP" sz="4000" dirty="0" smtClean="0"/>
          </a:p>
          <a:p>
            <a:pPr marL="0" indent="0">
              <a:buNone/>
            </a:pPr>
            <a:endParaRPr lang="en-US" altLang="ja-JP" sz="3600" dirty="0" smtClean="0"/>
          </a:p>
          <a:p>
            <a:pPr marL="0" indent="0" algn="ctr">
              <a:buNone/>
            </a:pPr>
            <a:r>
              <a:rPr lang="ja-JP" altLang="en-US" sz="5400" u="sng" dirty="0" smtClean="0"/>
              <a:t>ハイブリッド型擬人化</a:t>
            </a:r>
            <a:endParaRPr kumimoji="1" lang="ja-JP" altLang="en-US" sz="4400" u="sng" dirty="0"/>
          </a:p>
        </p:txBody>
      </p:sp>
      <p:sp>
        <p:nvSpPr>
          <p:cNvPr id="2" name="タイトル 1"/>
          <p:cNvSpPr>
            <a:spLocks noGrp="1"/>
          </p:cNvSpPr>
          <p:nvPr>
            <p:ph type="title"/>
          </p:nvPr>
        </p:nvSpPr>
        <p:spPr>
          <a:xfrm>
            <a:off x="525737" y="843399"/>
            <a:ext cx="7886700" cy="1325563"/>
          </a:xfrm>
        </p:spPr>
        <p:txBody>
          <a:bodyPr>
            <a:normAutofit/>
          </a:bodyPr>
          <a:lstStyle/>
          <a:p>
            <a:pPr algn="ctr"/>
            <a:r>
              <a:rPr kumimoji="1" lang="ja-JP" altLang="en-US" dirty="0" smtClean="0"/>
              <a:t>本研究での擬人化の対象</a:t>
            </a:r>
            <a:endParaRPr kumimoji="1" lang="ja-JP" altLang="en-US" dirty="0"/>
          </a:p>
        </p:txBody>
      </p:sp>
      <p:pic>
        <p:nvPicPr>
          <p:cNvPr id="8" name="図 7"/>
          <p:cNvPicPr>
            <a:picLocks noChangeAspect="1"/>
          </p:cNvPicPr>
          <p:nvPr/>
        </p:nvPicPr>
        <p:blipFill rotWithShape="1">
          <a:blip r:embed="rId4" cstate="print">
            <a:extLst>
              <a:ext uri="{28A0092B-C50C-407E-A947-70E740481C1C}">
                <a14:useLocalDpi xmlns:a14="http://schemas.microsoft.com/office/drawing/2010/main" xmlns="" val="0"/>
              </a:ext>
            </a:extLst>
          </a:blip>
          <a:srcRect l="48106" t="3160" r="4197"/>
          <a:stretch/>
        </p:blipFill>
        <p:spPr>
          <a:xfrm>
            <a:off x="7495424" y="182594"/>
            <a:ext cx="1648576" cy="2224362"/>
          </a:xfrm>
          <a:prstGeom prst="rect">
            <a:avLst/>
          </a:prstGeom>
        </p:spPr>
      </p:pic>
      <p:sp>
        <p:nvSpPr>
          <p:cNvPr id="7" name="スライド番号プレースホルダー 6"/>
          <p:cNvSpPr>
            <a:spLocks noGrp="1"/>
          </p:cNvSpPr>
          <p:nvPr>
            <p:ph type="sldNum" sz="quarter" idx="12"/>
          </p:nvPr>
        </p:nvSpPr>
        <p:spPr/>
        <p:txBody>
          <a:bodyPr/>
          <a:lstStyle/>
          <a:p>
            <a:fld id="{A7286197-5D4B-4009-A08A-8A8FB66883FE}" type="slidenum">
              <a:rPr kumimoji="1" lang="ja-JP" altLang="en-US" smtClean="0"/>
              <a:pPr/>
              <a:t>11</a:t>
            </a:fld>
            <a:endParaRPr kumimoji="1" lang="ja-JP" altLang="en-US"/>
          </a:p>
        </p:txBody>
      </p:sp>
      <p:sp>
        <p:nvSpPr>
          <p:cNvPr id="11" name="タイトル 1"/>
          <p:cNvSpPr txBox="1">
            <a:spLocks/>
          </p:cNvSpPr>
          <p:nvPr/>
        </p:nvSpPr>
        <p:spPr>
          <a:xfrm>
            <a:off x="7553000" y="5722432"/>
            <a:ext cx="1333510"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とします</a:t>
            </a:r>
            <a:endParaRPr lang="ja-JP" altLang="en-US" sz="2400" dirty="0"/>
          </a:p>
        </p:txBody>
      </p:sp>
      <p:pic>
        <p:nvPicPr>
          <p:cNvPr id="13" name="図 12"/>
          <p:cNvPicPr>
            <a:picLocks noChangeAspect="1"/>
          </p:cNvPicPr>
          <p:nvPr/>
        </p:nvPicPr>
        <p:blipFill rotWithShape="1">
          <a:blip r:embed="rId5" cstate="print">
            <a:extLst>
              <a:ext uri="{BEBA8EAE-BF5A-486C-A8C5-ECC9F3942E4B}">
                <a14:imgProps xmlns:a14="http://schemas.microsoft.com/office/drawing/2010/main" xmlns="">
                  <a14:imgLayer r:embed="rId6">
                    <a14:imgEffect>
                      <a14:backgroundRemoval t="0" b="100000" l="0" r="50807">
                        <a14:foregroundMark x1="17332" y1="31704" x2="19371" y2="29950"/>
                      </a14:backgroundRemoval>
                    </a14:imgEffect>
                  </a14:imgLayer>
                </a14:imgProps>
              </a:ext>
              <a:ext uri="{28A0092B-C50C-407E-A947-70E740481C1C}">
                <a14:useLocalDpi xmlns:a14="http://schemas.microsoft.com/office/drawing/2010/main" xmlns="" val="0"/>
              </a:ext>
            </a:extLst>
          </a:blip>
          <a:srcRect r="49902"/>
          <a:stretch/>
        </p:blipFill>
        <p:spPr>
          <a:xfrm>
            <a:off x="0" y="406712"/>
            <a:ext cx="1406420" cy="1903359"/>
          </a:xfrm>
          <a:prstGeom prst="rect">
            <a:avLst/>
          </a:prstGeom>
        </p:spPr>
      </p:pic>
    </p:spTree>
    <p:extLst>
      <p:ext uri="{BB962C8B-B14F-4D97-AF65-F5344CB8AC3E}">
        <p14:creationId xmlns:p14="http://schemas.microsoft.com/office/powerpoint/2010/main" xmlns="" val="264847596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177731"/>
            <a:ext cx="8043224" cy="1325563"/>
          </a:xfrm>
        </p:spPr>
        <p:txBody>
          <a:bodyPr>
            <a:normAutofit/>
          </a:bodyPr>
          <a:lstStyle/>
          <a:p>
            <a:pPr marL="623888" indent="-623888"/>
            <a:r>
              <a:rPr lang="ja-JP" altLang="en-US" sz="4900" u="sng" dirty="0" smtClean="0"/>
              <a:t>ヒューマナイズド型擬人化</a:t>
            </a:r>
            <a:r>
              <a:rPr lang="ja-JP" altLang="en-US" dirty="0" smtClean="0"/>
              <a:t>　</a:t>
            </a:r>
            <a:r>
              <a:rPr lang="ja-JP" altLang="en-US" sz="3100" dirty="0" smtClean="0"/>
              <a:t>とは</a:t>
            </a:r>
            <a:endParaRPr kumimoji="1" lang="ja-JP" altLang="en-US" sz="3100" dirty="0"/>
          </a:p>
        </p:txBody>
      </p:sp>
      <p:sp>
        <p:nvSpPr>
          <p:cNvPr id="3" name="コンテンツ プレースホルダー 2"/>
          <p:cNvSpPr>
            <a:spLocks noGrp="1"/>
          </p:cNvSpPr>
          <p:nvPr>
            <p:ph idx="1"/>
          </p:nvPr>
        </p:nvSpPr>
        <p:spPr>
          <a:xfrm>
            <a:off x="322952" y="1669481"/>
            <a:ext cx="7886700" cy="4351338"/>
          </a:xfrm>
        </p:spPr>
        <p:txBody>
          <a:bodyPr>
            <a:normAutofit/>
          </a:bodyPr>
          <a:lstStyle/>
          <a:p>
            <a:pPr marL="0" indent="0">
              <a:buNone/>
            </a:pPr>
            <a:r>
              <a:rPr lang="ja-JP" altLang="en-US" sz="3200" dirty="0"/>
              <a:t>モノが完全にヒトになる</a:t>
            </a:r>
            <a:r>
              <a:rPr lang="ja-JP" altLang="en-US" sz="3200" dirty="0" smtClean="0"/>
              <a:t>擬人化</a:t>
            </a:r>
            <a:endParaRPr kumimoji="1" lang="en-US" altLang="ja-JP" sz="3200" dirty="0" smtClean="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12</a:t>
            </a:fld>
            <a:endParaRPr kumimoji="1" lang="ja-JP" altLang="en-US"/>
          </a:p>
        </p:txBody>
      </p:sp>
      <p:sp>
        <p:nvSpPr>
          <p:cNvPr id="5"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a:t>
            </a:r>
            <a:r>
              <a:rPr lang="ja-JP" altLang="en-US" sz="2400" dirty="0" smtClean="0"/>
              <a:t>の対象</a:t>
            </a:r>
            <a:endParaRPr lang="ja-JP" altLang="en-US" sz="2400" dirty="0"/>
          </a:p>
        </p:txBody>
      </p:sp>
      <p:grpSp>
        <p:nvGrpSpPr>
          <p:cNvPr id="7" name="グループ化 6"/>
          <p:cNvGrpSpPr/>
          <p:nvPr/>
        </p:nvGrpSpPr>
        <p:grpSpPr>
          <a:xfrm>
            <a:off x="-1277962" y="2405909"/>
            <a:ext cx="7557256" cy="3507496"/>
            <a:chOff x="-1277961" y="2894991"/>
            <a:chExt cx="7557256" cy="3507496"/>
          </a:xfrm>
        </p:grpSpPr>
        <p:sp>
          <p:nvSpPr>
            <p:cNvPr id="8" name="タイトル 1"/>
            <p:cNvSpPr txBox="1">
              <a:spLocks/>
            </p:cNvSpPr>
            <p:nvPr/>
          </p:nvSpPr>
          <p:spPr>
            <a:xfrm>
              <a:off x="-1277961" y="5667569"/>
              <a:ext cx="7557256" cy="73491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en-US" altLang="ja-JP" sz="1400" dirty="0" err="1" smtClean="0"/>
                <a:t>docomo</a:t>
              </a:r>
              <a:r>
                <a:rPr lang="en-US" altLang="ja-JP" sz="1400" dirty="0" smtClean="0"/>
                <a:t>/NTT </a:t>
              </a:r>
              <a:r>
                <a:rPr lang="ja-JP" altLang="en-US" sz="1400" dirty="0" smtClean="0"/>
                <a:t>ドコモ</a:t>
              </a:r>
              <a:r>
                <a:rPr lang="ja-JP" altLang="en-US" sz="1400" dirty="0"/>
                <a:t>　</a:t>
              </a:r>
              <a:r>
                <a:rPr lang="ja-JP" altLang="en-US" sz="1400" dirty="0" smtClean="0"/>
                <a:t>「ひとりと、ひとつ。</a:t>
              </a:r>
              <a:r>
                <a:rPr lang="en-US" altLang="ja-JP" sz="1400" dirty="0" smtClean="0"/>
                <a:t>Walk with you</a:t>
              </a:r>
              <a:r>
                <a:rPr lang="ja-JP" altLang="en-US" sz="1400" dirty="0" smtClean="0"/>
                <a:t>」　</a:t>
              </a:r>
              <a:r>
                <a:rPr lang="en-US" altLang="ja-JP" sz="1400" dirty="0" smtClean="0"/>
                <a:t>(2011 </a:t>
              </a:r>
              <a:r>
                <a:rPr lang="ja-JP" altLang="en-US" sz="1400" dirty="0" smtClean="0"/>
                <a:t>年</a:t>
              </a:r>
              <a:r>
                <a:rPr lang="en-US" altLang="ja-JP" sz="1400" dirty="0" smtClean="0"/>
                <a:t>)</a:t>
              </a:r>
            </a:p>
            <a:p>
              <a:pPr algn="ctr"/>
              <a:r>
                <a:rPr lang="ja-JP" altLang="en-US" sz="1400" dirty="0" smtClean="0"/>
                <a:t>スマートフォンを擬人化したＣＭ</a:t>
              </a:r>
              <a:endParaRPr lang="ja-JP" altLang="en-US" sz="1400" dirty="0"/>
            </a:p>
          </p:txBody>
        </p:sp>
        <p:sp>
          <p:nvSpPr>
            <p:cNvPr id="9" name="正方形/長方形 8"/>
            <p:cNvSpPr/>
            <p:nvPr/>
          </p:nvSpPr>
          <p:spPr>
            <a:xfrm>
              <a:off x="1805420" y="2894991"/>
              <a:ext cx="1390492" cy="461665"/>
            </a:xfrm>
            <a:prstGeom prst="rect">
              <a:avLst/>
            </a:prstGeom>
          </p:spPr>
          <p:txBody>
            <a:bodyPr wrap="square">
              <a:spAutoFit/>
            </a:bodyPr>
            <a:lstStyle/>
            <a:p>
              <a:pPr algn="ctr"/>
              <a:r>
                <a:rPr lang="en-US" altLang="ja-JP" sz="2400" dirty="0" err="1"/>
                <a:t>docomo</a:t>
              </a:r>
              <a:endParaRPr lang="ja-JP" altLang="en-US" sz="2400" dirty="0"/>
            </a:p>
          </p:txBody>
        </p:sp>
      </p:grpSp>
      <p:pic>
        <p:nvPicPr>
          <p:cNvPr id="9218" name="Picture 2"/>
          <p:cNvPicPr>
            <a:picLocks noChangeAspect="1" noChangeArrowheads="1"/>
          </p:cNvPicPr>
          <p:nvPr/>
        </p:nvPicPr>
        <p:blipFill>
          <a:blip r:embed="rId2" cstate="print"/>
          <a:srcRect/>
          <a:stretch>
            <a:fillRect/>
          </a:stretch>
        </p:blipFill>
        <p:spPr bwMode="auto">
          <a:xfrm>
            <a:off x="620509" y="2794973"/>
            <a:ext cx="4333875" cy="2447925"/>
          </a:xfrm>
          <a:prstGeom prst="rect">
            <a:avLst/>
          </a:prstGeom>
          <a:noFill/>
          <a:ln w="9525">
            <a:noFill/>
            <a:miter lim="800000"/>
            <a:headEnd/>
            <a:tailEnd/>
          </a:ln>
        </p:spPr>
      </p:pic>
      <p:pic>
        <p:nvPicPr>
          <p:cNvPr id="9219" name="Picture 3"/>
          <p:cNvPicPr>
            <a:picLocks noChangeAspect="1" noChangeArrowheads="1"/>
          </p:cNvPicPr>
          <p:nvPr/>
        </p:nvPicPr>
        <p:blipFill>
          <a:blip r:embed="rId3" cstate="print"/>
          <a:srcRect/>
          <a:stretch>
            <a:fillRect/>
          </a:stretch>
        </p:blipFill>
        <p:spPr bwMode="auto">
          <a:xfrm>
            <a:off x="5188362" y="2117770"/>
            <a:ext cx="3867150" cy="4657725"/>
          </a:xfrm>
          <a:prstGeom prst="rect">
            <a:avLst/>
          </a:prstGeom>
          <a:noFill/>
          <a:ln w="9525">
            <a:noFill/>
            <a:miter lim="800000"/>
            <a:headEnd/>
            <a:tailEnd/>
          </a:ln>
        </p:spPr>
      </p:pic>
    </p:spTree>
    <p:extLst>
      <p:ext uri="{BB962C8B-B14F-4D97-AF65-F5344CB8AC3E}">
        <p14:creationId xmlns:p14="http://schemas.microsoft.com/office/powerpoint/2010/main" xmlns="" val="3289142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pPr marL="1255713" indent="-1255713"/>
            <a:r>
              <a:rPr lang="ja-JP" altLang="en-US" u="sng" dirty="0" smtClean="0"/>
              <a:t>ハイブリッド型擬人化</a:t>
            </a:r>
            <a:r>
              <a:rPr lang="ja-JP" altLang="en-US" dirty="0" smtClean="0"/>
              <a:t>　</a:t>
            </a:r>
            <a:r>
              <a:rPr lang="ja-JP" altLang="en-US" sz="2800" dirty="0" smtClean="0"/>
              <a:t>とは</a:t>
            </a:r>
            <a:endParaRPr kumimoji="1" lang="ja-JP" altLang="en-US" dirty="0"/>
          </a:p>
        </p:txBody>
      </p:sp>
      <p:sp>
        <p:nvSpPr>
          <p:cNvPr id="3" name="コンテンツ プレースホルダー 2"/>
          <p:cNvSpPr>
            <a:spLocks noGrp="1"/>
          </p:cNvSpPr>
          <p:nvPr>
            <p:ph idx="1"/>
          </p:nvPr>
        </p:nvSpPr>
        <p:spPr>
          <a:xfrm>
            <a:off x="922192" y="1636103"/>
            <a:ext cx="7886700" cy="4351338"/>
          </a:xfrm>
        </p:spPr>
        <p:txBody>
          <a:bodyPr>
            <a:normAutofit/>
          </a:bodyPr>
          <a:lstStyle/>
          <a:p>
            <a:pPr marL="0" indent="0">
              <a:buNone/>
            </a:pPr>
            <a:r>
              <a:rPr lang="ja-JP" altLang="en-US" dirty="0"/>
              <a:t>モノ自体にヒトの要素が加わる</a:t>
            </a:r>
            <a:r>
              <a:rPr lang="ja-JP" altLang="en-US" dirty="0" smtClean="0"/>
              <a:t>擬人化</a:t>
            </a:r>
            <a:endParaRPr lang="en-US" altLang="ja-JP" dirty="0"/>
          </a:p>
          <a:p>
            <a:pPr marL="0" indent="0">
              <a:buNone/>
            </a:pPr>
            <a:endParaRPr kumimoji="1" lang="en-US" altLang="ja-JP" dirty="0" smtClean="0"/>
          </a:p>
          <a:p>
            <a:pPr marL="0" indent="0">
              <a:buNone/>
            </a:pPr>
            <a:r>
              <a:rPr kumimoji="1" lang="ja-JP" altLang="en-US" sz="2400" dirty="0" smtClean="0"/>
              <a:t>ヒトの要素とは</a:t>
            </a:r>
            <a:endParaRPr kumimoji="1" lang="en-US" altLang="ja-JP" sz="2400" dirty="0" smtClean="0"/>
          </a:p>
          <a:p>
            <a:pPr marL="180975" indent="0">
              <a:buNone/>
            </a:pPr>
            <a:r>
              <a:rPr kumimoji="1" lang="ja-JP" altLang="en-US" sz="2400" dirty="0" smtClean="0"/>
              <a:t>感情を表すことができるヒトの器官や性質</a:t>
            </a:r>
            <a:endParaRPr kumimoji="1" lang="en-US" altLang="ja-JP" sz="2400" dirty="0" smtClean="0"/>
          </a:p>
          <a:p>
            <a:pPr marL="180975" indent="0">
              <a:buNone/>
            </a:pPr>
            <a:r>
              <a:rPr lang="ja-JP" altLang="en-US" sz="2400" dirty="0" smtClean="0"/>
              <a:t>　</a:t>
            </a:r>
            <a:r>
              <a:rPr lang="en-US" altLang="ja-JP" sz="2400" dirty="0" smtClean="0"/>
              <a:t>ex.</a:t>
            </a:r>
            <a:r>
              <a:rPr lang="ja-JP" altLang="en-US" sz="2400" dirty="0" smtClean="0"/>
              <a:t>目、口、手、脚（足）、話す</a:t>
            </a:r>
            <a:endParaRPr lang="en-US" altLang="ja-JP" sz="2400" dirty="0" smtClean="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13</a:t>
            </a:fld>
            <a:endParaRPr kumimoji="1" lang="ja-JP" altLang="en-US"/>
          </a:p>
        </p:txBody>
      </p:sp>
      <p:sp>
        <p:nvSpPr>
          <p:cNvPr id="5"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a:t>
            </a:r>
            <a:r>
              <a:rPr lang="ja-JP" altLang="en-US" sz="2400" dirty="0" smtClean="0"/>
              <a:t>の対象</a:t>
            </a:r>
            <a:endParaRPr lang="ja-JP" altLang="en-US" sz="2400" dirty="0"/>
          </a:p>
        </p:txBody>
      </p:sp>
      <p:sp>
        <p:nvSpPr>
          <p:cNvPr id="9" name="円形吹き出し 8"/>
          <p:cNvSpPr/>
          <p:nvPr/>
        </p:nvSpPr>
        <p:spPr>
          <a:xfrm>
            <a:off x="3926021" y="4179909"/>
            <a:ext cx="1879042" cy="713433"/>
          </a:xfrm>
          <a:prstGeom prst="wedgeEllipseCallout">
            <a:avLst>
              <a:gd name="adj1" fmla="val 47616"/>
              <a:gd name="adj2" fmla="val 69542"/>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solidFill>
                  <a:sysClr val="windowText" lastClr="000000"/>
                </a:solidFill>
              </a:rPr>
              <a:t>○</a:t>
            </a:r>
            <a:r>
              <a:rPr lang="en-US" altLang="ja-JP" dirty="0" smtClean="0">
                <a:solidFill>
                  <a:sysClr val="windowText" lastClr="000000"/>
                </a:solidFill>
              </a:rPr>
              <a:t>×</a:t>
            </a:r>
            <a:r>
              <a:rPr lang="ja-JP" altLang="en-US" dirty="0" smtClean="0">
                <a:solidFill>
                  <a:sysClr val="windowText" lastClr="000000"/>
                </a:solidFill>
              </a:rPr>
              <a:t>△□</a:t>
            </a:r>
            <a:r>
              <a:rPr lang="en-US" altLang="ja-JP" dirty="0" smtClean="0">
                <a:solidFill>
                  <a:sysClr val="windowText" lastClr="000000"/>
                </a:solidFill>
              </a:rPr>
              <a:t>※</a:t>
            </a:r>
            <a:endParaRPr kumimoji="1" lang="ja-JP" altLang="en-US" dirty="0">
              <a:solidFill>
                <a:sysClr val="windowText" lastClr="000000"/>
              </a:solidFill>
            </a:endParaRPr>
          </a:p>
        </p:txBody>
      </p:sp>
      <p:pic>
        <p:nvPicPr>
          <p:cNvPr id="10242" name="Picture 2"/>
          <p:cNvPicPr>
            <a:picLocks noChangeAspect="1" noChangeArrowheads="1"/>
          </p:cNvPicPr>
          <p:nvPr/>
        </p:nvPicPr>
        <p:blipFill>
          <a:blip r:embed="rId2" cstate="print"/>
          <a:srcRect/>
          <a:stretch>
            <a:fillRect/>
          </a:stretch>
        </p:blipFill>
        <p:spPr bwMode="auto">
          <a:xfrm>
            <a:off x="533400" y="4196070"/>
            <a:ext cx="2590800" cy="2447925"/>
          </a:xfrm>
          <a:prstGeom prst="rect">
            <a:avLst/>
          </a:prstGeom>
          <a:noFill/>
          <a:ln w="9525">
            <a:noFill/>
            <a:miter lim="800000"/>
            <a:headEnd/>
            <a:tailEnd/>
          </a:ln>
        </p:spPr>
      </p:pic>
      <p:pic>
        <p:nvPicPr>
          <p:cNvPr id="10243" name="Picture 3"/>
          <p:cNvPicPr>
            <a:picLocks noChangeAspect="1" noChangeArrowheads="1"/>
          </p:cNvPicPr>
          <p:nvPr/>
        </p:nvPicPr>
        <p:blipFill>
          <a:blip r:embed="rId3" cstate="print"/>
          <a:srcRect/>
          <a:stretch>
            <a:fillRect/>
          </a:stretch>
        </p:blipFill>
        <p:spPr bwMode="auto">
          <a:xfrm>
            <a:off x="5868629" y="4205134"/>
            <a:ext cx="2362200" cy="2400300"/>
          </a:xfrm>
          <a:prstGeom prst="rect">
            <a:avLst/>
          </a:prstGeom>
          <a:noFill/>
          <a:ln w="9525">
            <a:noFill/>
            <a:miter lim="800000"/>
            <a:headEnd/>
            <a:tailEnd/>
          </a:ln>
        </p:spPr>
      </p:pic>
    </p:spTree>
    <p:extLst>
      <p:ext uri="{BB962C8B-B14F-4D97-AF65-F5344CB8AC3E}">
        <p14:creationId xmlns:p14="http://schemas.microsoft.com/office/powerpoint/2010/main" xmlns="" val="7222676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r>
              <a:rPr kumimoji="1" lang="en-US" altLang="ja-JP" dirty="0" smtClean="0"/>
              <a:t>	</a:t>
            </a:r>
            <a:endParaRPr kumimoji="1" lang="ja-JP" altLang="en-US" dirty="0"/>
          </a:p>
        </p:txBody>
      </p:sp>
      <p:sp>
        <p:nvSpPr>
          <p:cNvPr id="3" name="コンテンツ プレースホルダー 2"/>
          <p:cNvSpPr>
            <a:spLocks noGrp="1"/>
          </p:cNvSpPr>
          <p:nvPr>
            <p:ph idx="1"/>
          </p:nvPr>
        </p:nvSpPr>
        <p:spPr/>
        <p:txBody>
          <a:bodyPr/>
          <a:lstStyle/>
          <a:p>
            <a:r>
              <a:rPr lang="ja-JP" altLang="en-US" dirty="0"/>
              <a:t>テーマ</a:t>
            </a:r>
            <a:r>
              <a:rPr lang="ja-JP" altLang="en-US" dirty="0" smtClean="0"/>
              <a:t>の重要性</a:t>
            </a:r>
            <a:endParaRPr lang="en-US" altLang="ja-JP" dirty="0" smtClean="0"/>
          </a:p>
          <a:p>
            <a:r>
              <a:rPr lang="ja-JP" altLang="en-US" dirty="0" smtClean="0"/>
              <a:t>研究の対象</a:t>
            </a:r>
            <a:endParaRPr lang="en-US" altLang="ja-JP" dirty="0" smtClean="0"/>
          </a:p>
          <a:p>
            <a:r>
              <a:rPr lang="ja-JP" altLang="en-US" u="sng" dirty="0">
                <a:solidFill>
                  <a:srgbClr val="FF0000"/>
                </a:solidFill>
              </a:rPr>
              <a:t>擬人化</a:t>
            </a:r>
            <a:r>
              <a:rPr lang="ja-JP" altLang="en-US" u="sng" dirty="0" smtClean="0">
                <a:solidFill>
                  <a:srgbClr val="FF0000"/>
                </a:solidFill>
              </a:rPr>
              <a:t>に</a:t>
            </a:r>
            <a:r>
              <a:rPr lang="ja-JP" altLang="en-US" u="sng" dirty="0">
                <a:solidFill>
                  <a:srgbClr val="FF0000"/>
                </a:solidFill>
              </a:rPr>
              <a:t>関</a:t>
            </a:r>
            <a:r>
              <a:rPr lang="ja-JP" altLang="en-US" u="sng" dirty="0" smtClean="0">
                <a:solidFill>
                  <a:srgbClr val="FF0000"/>
                </a:solidFill>
              </a:rPr>
              <a:t>する研究とその不足点</a:t>
            </a:r>
            <a:endParaRPr lang="en-US" altLang="ja-JP" u="sng" dirty="0" smtClean="0">
              <a:solidFill>
                <a:srgbClr val="FF0000"/>
              </a:solidFill>
            </a:endParaRPr>
          </a:p>
          <a:p>
            <a:r>
              <a:rPr kumimoji="1" lang="ja-JP" altLang="en-US" dirty="0" smtClean="0"/>
              <a:t>研究目標、</a:t>
            </a:r>
            <a:r>
              <a:rPr lang="ja-JP" altLang="en-US" dirty="0"/>
              <a:t>仮説の</a:t>
            </a:r>
            <a:r>
              <a:rPr lang="ja-JP" altLang="en-US" dirty="0" smtClean="0"/>
              <a:t>方向性</a:t>
            </a:r>
            <a:endParaRPr lang="en-US" altLang="ja-JP" dirty="0"/>
          </a:p>
          <a:p>
            <a:r>
              <a:rPr lang="ja-JP" altLang="en-US" dirty="0" smtClean="0"/>
              <a:t>誰のどのようなマーケティングに役立つか</a:t>
            </a:r>
            <a:endParaRPr lang="en-US" altLang="ja-JP" dirty="0" smtClean="0"/>
          </a:p>
          <a:p>
            <a:pPr marL="0" indent="0">
              <a:buNone/>
            </a:pPr>
            <a:endParaRPr kumimoji="1" lang="en-US" altLang="ja-JP"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14</a:t>
            </a:fld>
            <a:endParaRPr kumimoji="1" lang="ja-JP" altLang="en-US"/>
          </a:p>
        </p:txBody>
      </p:sp>
    </p:spTree>
    <p:extLst>
      <p:ext uri="{BB962C8B-B14F-4D97-AF65-F5344CB8AC3E}">
        <p14:creationId xmlns:p14="http://schemas.microsoft.com/office/powerpoint/2010/main" xmlns="" val="4182622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15</a:t>
            </a:fld>
            <a:endParaRPr kumimoji="1" lang="ja-JP" altLang="en-US"/>
          </a:p>
        </p:txBody>
      </p:sp>
      <p:sp>
        <p:nvSpPr>
          <p:cNvPr id="5"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sp>
        <p:nvSpPr>
          <p:cNvPr id="7" name="コンテンツ プレースホルダー 2"/>
          <p:cNvSpPr txBox="1">
            <a:spLocks/>
          </p:cNvSpPr>
          <p:nvPr/>
        </p:nvSpPr>
        <p:spPr>
          <a:xfrm>
            <a:off x="200479" y="791062"/>
            <a:ext cx="8943521" cy="3714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ja-JP" altLang="en-US" sz="5400" dirty="0" smtClean="0"/>
              <a:t>擬人化の研究は・・・</a:t>
            </a:r>
            <a:endParaRPr lang="en-US" altLang="ja-JP" sz="5400" dirty="0" smtClean="0"/>
          </a:p>
          <a:p>
            <a:pPr marL="0" indent="0">
              <a:lnSpc>
                <a:spcPts val="1200"/>
              </a:lnSpc>
              <a:buFont typeface="Arial" panose="020B0604020202020204" pitchFamily="34" charset="0"/>
              <a:buNone/>
            </a:pPr>
            <a:endParaRPr lang="en-US" altLang="ja-JP" sz="3600" dirty="0" smtClean="0"/>
          </a:p>
          <a:p>
            <a:pPr marL="0" indent="0">
              <a:lnSpc>
                <a:spcPct val="100000"/>
              </a:lnSpc>
              <a:buFont typeface="Arial" panose="020B0604020202020204" pitchFamily="34" charset="0"/>
              <a:buNone/>
            </a:pPr>
            <a:r>
              <a:rPr lang="ja-JP" altLang="en-US" sz="3600" dirty="0" smtClean="0"/>
              <a:t>認知科学や情報処理学、</a:t>
            </a:r>
            <a:endParaRPr lang="en-US" altLang="ja-JP" sz="3600" dirty="0" smtClean="0"/>
          </a:p>
          <a:p>
            <a:pPr marL="0" indent="0">
              <a:lnSpc>
                <a:spcPct val="100000"/>
              </a:lnSpc>
              <a:buFont typeface="Arial" panose="020B0604020202020204" pitchFamily="34" charset="0"/>
              <a:buNone/>
            </a:pPr>
            <a:r>
              <a:rPr lang="ja-JP" altLang="en-US" sz="3600" dirty="0" smtClean="0"/>
              <a:t>社会心理学などでは多く扱われている</a:t>
            </a:r>
            <a:endParaRPr lang="en-US" altLang="ja-JP" sz="3600" dirty="0" smtClean="0"/>
          </a:p>
          <a:p>
            <a:pPr marL="0" indent="0">
              <a:lnSpc>
                <a:spcPts val="1200"/>
              </a:lnSpc>
              <a:buFont typeface="Arial" panose="020B0604020202020204" pitchFamily="34" charset="0"/>
              <a:buNone/>
            </a:pPr>
            <a:endParaRPr lang="en-US" altLang="ja-JP" sz="3600" dirty="0" smtClean="0"/>
          </a:p>
          <a:p>
            <a:pPr marL="0" indent="0">
              <a:lnSpc>
                <a:spcPct val="100000"/>
              </a:lnSpc>
              <a:buFont typeface="Arial" panose="020B0604020202020204" pitchFamily="34" charset="0"/>
              <a:buNone/>
            </a:pPr>
            <a:r>
              <a:rPr lang="ja-JP" altLang="en-US" sz="4000" dirty="0" smtClean="0"/>
              <a:t>マーケティングに特化しているも</a:t>
            </a:r>
            <a:r>
              <a:rPr lang="ja-JP" altLang="en-US" sz="4000" dirty="0"/>
              <a:t>の</a:t>
            </a:r>
            <a:r>
              <a:rPr lang="ja-JP" altLang="en-US" sz="4000" dirty="0" smtClean="0"/>
              <a:t>少ない</a:t>
            </a:r>
            <a:endParaRPr lang="en-US" altLang="ja-JP" sz="4000" dirty="0" smtClean="0"/>
          </a:p>
        </p:txBody>
      </p:sp>
      <p:pic>
        <p:nvPicPr>
          <p:cNvPr id="6" name="図 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45622" y="4270604"/>
            <a:ext cx="1958499" cy="2546799"/>
          </a:xfrm>
          <a:prstGeom prst="rect">
            <a:avLst/>
          </a:prstGeom>
        </p:spPr>
      </p:pic>
    </p:spTree>
    <p:extLst>
      <p:ext uri="{BB962C8B-B14F-4D97-AF65-F5344CB8AC3E}">
        <p14:creationId xmlns:p14="http://schemas.microsoft.com/office/powerpoint/2010/main" xmlns="" val="11055691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16</a:t>
            </a:fld>
            <a:endParaRPr kumimoji="1" lang="ja-JP" altLang="en-US"/>
          </a:p>
        </p:txBody>
      </p:sp>
      <p:sp>
        <p:nvSpPr>
          <p:cNvPr id="5"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sp>
        <p:nvSpPr>
          <p:cNvPr id="6" name="正方形/長方形 5"/>
          <p:cNvSpPr/>
          <p:nvPr/>
        </p:nvSpPr>
        <p:spPr>
          <a:xfrm>
            <a:off x="476071" y="471048"/>
            <a:ext cx="3416320" cy="646331"/>
          </a:xfrm>
          <a:prstGeom prst="rect">
            <a:avLst/>
          </a:prstGeom>
        </p:spPr>
        <p:txBody>
          <a:bodyPr wrap="none">
            <a:spAutoFit/>
          </a:bodyPr>
          <a:lstStyle/>
          <a:p>
            <a:r>
              <a:rPr lang="ja-JP" altLang="en-US" sz="3600" dirty="0" smtClean="0"/>
              <a:t>擬人化の研究例</a:t>
            </a:r>
            <a:endParaRPr lang="ja-JP" altLang="en-US" sz="3600" dirty="0"/>
          </a:p>
        </p:txBody>
      </p:sp>
      <p:sp>
        <p:nvSpPr>
          <p:cNvPr id="12" name="テキスト ボックス 11"/>
          <p:cNvSpPr txBox="1"/>
          <p:nvPr/>
        </p:nvSpPr>
        <p:spPr>
          <a:xfrm>
            <a:off x="563469" y="4470366"/>
            <a:ext cx="8261210" cy="1938992"/>
          </a:xfrm>
          <a:prstGeom prst="rect">
            <a:avLst/>
          </a:prstGeom>
          <a:noFill/>
        </p:spPr>
        <p:txBody>
          <a:bodyPr wrap="square" rtlCol="0">
            <a:spAutoFit/>
          </a:bodyPr>
          <a:lstStyle/>
          <a:p>
            <a:r>
              <a:rPr lang="ja-JP" altLang="en-US" sz="3200" dirty="0">
                <a:latin typeface="ＭＳ Ｐゴシック"/>
              </a:rPr>
              <a:t> </a:t>
            </a:r>
            <a:r>
              <a:rPr lang="ja-JP" altLang="en-US" sz="2400" dirty="0" smtClean="0">
                <a:latin typeface="ＭＳ Ｐゴシック"/>
              </a:rPr>
              <a:t>テレビ</a:t>
            </a:r>
            <a:r>
              <a:rPr kumimoji="1" lang="ja-JP" altLang="en-US" sz="2400" dirty="0" smtClean="0"/>
              <a:t>の消し方を</a:t>
            </a:r>
            <a:r>
              <a:rPr kumimoji="1" lang="ja-JP" altLang="en-US" sz="2400" dirty="0"/>
              <a:t>ユーザーに・・</a:t>
            </a:r>
            <a:r>
              <a:rPr kumimoji="1" lang="ja-JP" altLang="en-US" sz="2400" dirty="0" smtClean="0"/>
              <a:t>・</a:t>
            </a:r>
            <a:endParaRPr kumimoji="1" lang="en-US" altLang="ja-JP" sz="2400" dirty="0"/>
          </a:p>
          <a:p>
            <a:r>
              <a:rPr kumimoji="1" lang="el-GR" altLang="ja-JP" sz="2400" dirty="0"/>
              <a:t>Α</a:t>
            </a:r>
            <a:r>
              <a:rPr kumimoji="1" lang="en-US" altLang="ja-JP" sz="2400" dirty="0" smtClean="0"/>
              <a:t>.</a:t>
            </a:r>
            <a:r>
              <a:rPr kumimoji="1" lang="ja-JP" altLang="en-US" sz="2400" dirty="0" smtClean="0"/>
              <a:t>普通の</a:t>
            </a:r>
            <a:r>
              <a:rPr lang="ja-JP" altLang="en-US" sz="2400" dirty="0" smtClean="0"/>
              <a:t>テレビ</a:t>
            </a:r>
            <a:r>
              <a:rPr lang="ja-JP" altLang="en-US" sz="2400" dirty="0"/>
              <a:t>で</a:t>
            </a:r>
            <a:r>
              <a:rPr kumimoji="1" lang="ja-JP" altLang="en-US" sz="2400" dirty="0" smtClean="0"/>
              <a:t>説明</a:t>
            </a:r>
            <a:endParaRPr kumimoji="1" lang="en-US" altLang="ja-JP" sz="2400" dirty="0"/>
          </a:p>
          <a:p>
            <a:r>
              <a:rPr lang="en-US" altLang="ja-JP" sz="2400" dirty="0"/>
              <a:t>B</a:t>
            </a:r>
            <a:r>
              <a:rPr lang="en-US" altLang="ja-JP" sz="2400" dirty="0" smtClean="0"/>
              <a:t>.</a:t>
            </a:r>
            <a:r>
              <a:rPr lang="ja-JP" altLang="en-US" sz="2400" dirty="0" smtClean="0"/>
              <a:t>擬人化を施したテレビで説明</a:t>
            </a:r>
            <a:endParaRPr kumimoji="1" lang="en-US" altLang="ja-JP" sz="2400" dirty="0"/>
          </a:p>
          <a:p>
            <a:r>
              <a:rPr kumimoji="1" lang="en-US" altLang="ja-JP" sz="2400" dirty="0" smtClean="0">
                <a:latin typeface="+mn-ea"/>
              </a:rPr>
              <a:t>A</a:t>
            </a:r>
            <a:r>
              <a:rPr kumimoji="1" lang="ja-JP" altLang="en-US" sz="2400" dirty="0">
                <a:latin typeface="+mn-ea"/>
              </a:rPr>
              <a:t>より</a:t>
            </a:r>
            <a:r>
              <a:rPr kumimoji="1" lang="en-US" altLang="ja-JP" sz="2400" dirty="0">
                <a:latin typeface="+mn-ea"/>
              </a:rPr>
              <a:t>B</a:t>
            </a:r>
            <a:r>
              <a:rPr kumimoji="1" lang="ja-JP" altLang="en-US" sz="2400" dirty="0">
                <a:latin typeface="+mn-ea"/>
              </a:rPr>
              <a:t>の</a:t>
            </a:r>
            <a:r>
              <a:rPr kumimoji="1" lang="ja-JP" altLang="en-US" sz="2400" dirty="0" smtClean="0">
                <a:latin typeface="+mn-ea"/>
              </a:rPr>
              <a:t>方がユーザーに理解されやすい傾向が見られた</a:t>
            </a:r>
            <a:endParaRPr kumimoji="1" lang="en-US" altLang="ja-JP" sz="2000" dirty="0">
              <a:latin typeface="+mn-ea"/>
            </a:endParaRPr>
          </a:p>
          <a:p>
            <a:pPr algn="r"/>
            <a:r>
              <a:rPr lang="ja-JP" altLang="en-US" sz="1600" dirty="0">
                <a:latin typeface="+mn-ea"/>
              </a:rPr>
              <a:t>（</a:t>
            </a:r>
            <a:r>
              <a:rPr lang="ja-JP" altLang="en-US" sz="1600" dirty="0" smtClean="0">
                <a:latin typeface="+mn-ea"/>
              </a:rPr>
              <a:t>大澤・向井・今井</a:t>
            </a:r>
            <a:r>
              <a:rPr lang="en-US" altLang="ja-JP" sz="1600" dirty="0" smtClean="0">
                <a:latin typeface="+mn-ea"/>
              </a:rPr>
              <a:t>,200</a:t>
            </a:r>
            <a:r>
              <a:rPr lang="ja-JP" altLang="en-US" sz="1600" dirty="0" smtClean="0">
                <a:latin typeface="+mn-ea"/>
              </a:rPr>
              <a:t>７）</a:t>
            </a:r>
            <a:endParaRPr lang="ja-JP" altLang="en-US" sz="1600" dirty="0"/>
          </a:p>
        </p:txBody>
      </p:sp>
      <p:grpSp>
        <p:nvGrpSpPr>
          <p:cNvPr id="29" name="グループ化 28"/>
          <p:cNvGrpSpPr/>
          <p:nvPr/>
        </p:nvGrpSpPr>
        <p:grpSpPr>
          <a:xfrm>
            <a:off x="350448" y="1007846"/>
            <a:ext cx="4152394" cy="3298375"/>
            <a:chOff x="913257" y="479387"/>
            <a:chExt cx="4152394" cy="3298375"/>
          </a:xfrm>
        </p:grpSpPr>
        <p:sp>
          <p:nvSpPr>
            <p:cNvPr id="8" name="角丸四角形 7"/>
            <p:cNvSpPr/>
            <p:nvPr/>
          </p:nvSpPr>
          <p:spPr>
            <a:xfrm>
              <a:off x="913257" y="557682"/>
              <a:ext cx="4152394" cy="3220080"/>
            </a:xfrm>
            <a:prstGeom prst="roundRect">
              <a:avLst/>
            </a:prstGeom>
            <a:solidFill>
              <a:schemeClr val="accent1">
                <a:lumMod val="20000"/>
                <a:lumOff val="8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1147854" y="479387"/>
              <a:ext cx="452368" cy="646331"/>
            </a:xfrm>
            <a:prstGeom prst="rect">
              <a:avLst/>
            </a:prstGeom>
          </p:spPr>
          <p:txBody>
            <a:bodyPr wrap="none">
              <a:spAutoFit/>
            </a:bodyPr>
            <a:lstStyle/>
            <a:p>
              <a:r>
                <a:rPr lang="el-GR" altLang="ja-JP" sz="3600" dirty="0"/>
                <a:t>Α</a:t>
              </a:r>
              <a:endParaRPr lang="ja-JP" altLang="en-US" sz="3600" dirty="0"/>
            </a:p>
          </p:txBody>
        </p:sp>
        <p:pic>
          <p:nvPicPr>
            <p:cNvPr id="13" name="図 1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240817" y="1028729"/>
              <a:ext cx="3629133" cy="2478977"/>
            </a:xfrm>
            <a:prstGeom prst="rect">
              <a:avLst/>
            </a:prstGeom>
          </p:spPr>
        </p:pic>
        <p:sp>
          <p:nvSpPr>
            <p:cNvPr id="24" name="正方形/長方形 23"/>
            <p:cNvSpPr/>
            <p:nvPr/>
          </p:nvSpPr>
          <p:spPr>
            <a:xfrm rot="1118993">
              <a:off x="3592933" y="1204187"/>
              <a:ext cx="1034257" cy="1107996"/>
            </a:xfrm>
            <a:prstGeom prst="rect">
              <a:avLst/>
            </a:prstGeom>
          </p:spPr>
          <p:txBody>
            <a:bodyPr wrap="none">
              <a:spAutoFit/>
              <a:scene3d>
                <a:camera prst="orthographicFront"/>
                <a:lightRig rig="threePt" dir="t"/>
              </a:scene3d>
              <a:sp3d extrusionH="57150">
                <a:bevelT w="38100" h="38100"/>
              </a:sp3d>
            </a:bodyPr>
            <a:lstStyle/>
            <a:p>
              <a:r>
                <a:rPr lang="ja-JP" altLang="en-US" sz="6600" b="1" dirty="0" smtClean="0">
                  <a:ln>
                    <a:solidFill>
                      <a:schemeClr val="tx1"/>
                    </a:solidFill>
                  </a:ln>
                  <a:solidFill>
                    <a:schemeClr val="bg1"/>
                  </a:solidFill>
                </a:rPr>
                <a:t>？</a:t>
              </a:r>
              <a:endParaRPr lang="ja-JP" altLang="en-US" sz="6600" b="1" dirty="0">
                <a:ln>
                  <a:solidFill>
                    <a:schemeClr val="tx1"/>
                  </a:solidFill>
                </a:ln>
                <a:solidFill>
                  <a:schemeClr val="bg1"/>
                </a:solidFill>
              </a:endParaRPr>
            </a:p>
          </p:txBody>
        </p:sp>
      </p:grpSp>
      <p:grpSp>
        <p:nvGrpSpPr>
          <p:cNvPr id="18" name="グループ化 17"/>
          <p:cNvGrpSpPr/>
          <p:nvPr/>
        </p:nvGrpSpPr>
        <p:grpSpPr>
          <a:xfrm>
            <a:off x="4632222" y="1007846"/>
            <a:ext cx="4152394" cy="3298375"/>
            <a:chOff x="4632222" y="1007846"/>
            <a:chExt cx="4152394" cy="3298375"/>
          </a:xfrm>
        </p:grpSpPr>
        <p:sp>
          <p:nvSpPr>
            <p:cNvPr id="7" name="角丸四角形 6"/>
            <p:cNvSpPr/>
            <p:nvPr/>
          </p:nvSpPr>
          <p:spPr>
            <a:xfrm>
              <a:off x="4632222" y="1086141"/>
              <a:ext cx="4152394" cy="3220080"/>
            </a:xfrm>
            <a:prstGeom prst="roundRect">
              <a:avLst/>
            </a:prstGeom>
            <a:solidFill>
              <a:schemeClr val="accent2">
                <a:lumMod val="20000"/>
                <a:lumOff val="8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p:cNvSpPr/>
            <p:nvPr/>
          </p:nvSpPr>
          <p:spPr>
            <a:xfrm>
              <a:off x="8171860" y="1007846"/>
              <a:ext cx="436338" cy="646331"/>
            </a:xfrm>
            <a:prstGeom prst="rect">
              <a:avLst/>
            </a:prstGeom>
          </p:spPr>
          <p:txBody>
            <a:bodyPr wrap="none">
              <a:spAutoFit/>
            </a:bodyPr>
            <a:lstStyle/>
            <a:p>
              <a:r>
                <a:rPr lang="en-US" altLang="ja-JP" sz="3600" dirty="0" smtClean="0"/>
                <a:t>B</a:t>
              </a:r>
              <a:endParaRPr lang="ja-JP" altLang="en-US" sz="3600" dirty="0"/>
            </a:p>
          </p:txBody>
        </p:sp>
        <p:pic>
          <p:nvPicPr>
            <p:cNvPr id="15" name="図 1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98602" y="1376622"/>
              <a:ext cx="3908771" cy="2669991"/>
            </a:xfrm>
            <a:prstGeom prst="rect">
              <a:avLst/>
            </a:prstGeom>
          </p:spPr>
        </p:pic>
        <p:pic>
          <p:nvPicPr>
            <p:cNvPr id="16" name="図 15"/>
            <p:cNvPicPr>
              <a:picLocks noChangeAspect="1"/>
            </p:cNvPicPr>
            <p:nvPr/>
          </p:nvPicPr>
          <p:blipFill>
            <a:blip r:embed="rId3" cstate="print">
              <a:extLst>
                <a:ext uri="{BEBA8EAE-BF5A-486C-A8C5-ECC9F3942E4B}">
                  <a14:imgProps xmlns:a14="http://schemas.microsoft.com/office/drawing/2010/main" xmlns="">
                    <a14:imgLayer r:embed="rId4">
                      <a14:imgEffect>
                        <a14:backgroundRemoval t="0" b="100000" l="0" r="100000">
                          <a14:foregroundMark x1="20557" y1="7643" x2="25436" y2="16242"/>
                          <a14:foregroundMark x1="49129" y1="16879" x2="49129" y2="4459"/>
                          <a14:foregroundMark x1="70383" y1="21338" x2="72125" y2="11465"/>
                          <a14:foregroundMark x1="83624" y1="33121" x2="91289" y2="28344"/>
                          <a14:foregroundMark x1="15331" y1="33758" x2="8014" y2="28344"/>
                        </a14:backgroundRemoval>
                      </a14:imgEffect>
                    </a14:imgLayer>
                  </a14:imgProps>
                </a:ext>
                <a:ext uri="{28A0092B-C50C-407E-A947-70E740481C1C}">
                  <a14:useLocalDpi xmlns:a14="http://schemas.microsoft.com/office/drawing/2010/main" xmlns="" val="0"/>
                </a:ext>
              </a:extLst>
            </a:blip>
            <a:stretch>
              <a:fillRect/>
            </a:stretch>
          </p:blipFill>
          <p:spPr>
            <a:xfrm rot="1030599">
              <a:off x="7048042" y="1343507"/>
              <a:ext cx="1063490" cy="1166107"/>
            </a:xfrm>
            <a:prstGeom prst="rect">
              <a:avLst/>
            </a:prstGeom>
          </p:spPr>
        </p:pic>
        <p:grpSp>
          <p:nvGrpSpPr>
            <p:cNvPr id="23" name="グループ化 22"/>
            <p:cNvGrpSpPr/>
            <p:nvPr/>
          </p:nvGrpSpPr>
          <p:grpSpPr>
            <a:xfrm>
              <a:off x="4832906" y="1970186"/>
              <a:ext cx="456100" cy="697744"/>
              <a:chOff x="5085620" y="1967346"/>
              <a:chExt cx="284480" cy="549673"/>
            </a:xfrm>
          </p:grpSpPr>
          <p:pic>
            <p:nvPicPr>
              <p:cNvPr id="20" name="図 19"/>
              <p:cNvPicPr>
                <a:picLocks noChangeAspect="1"/>
              </p:cNvPicPr>
              <p:nvPr/>
            </p:nvPicPr>
            <p:blipFill rotWithShape="1">
              <a:blip r:embed="rId5" cstate="print"/>
              <a:srcRect l="70349" t="17847" r="24442" b="63451"/>
              <a:stretch/>
            </p:blipFill>
            <p:spPr>
              <a:xfrm>
                <a:off x="5085620" y="1967346"/>
                <a:ext cx="284480" cy="549673"/>
              </a:xfrm>
              <a:prstGeom prst="rect">
                <a:avLst/>
              </a:prstGeom>
            </p:spPr>
          </p:pic>
          <p:sp>
            <p:nvSpPr>
              <p:cNvPr id="21" name="フリーフォーム 20"/>
              <p:cNvSpPr/>
              <p:nvPr/>
            </p:nvSpPr>
            <p:spPr>
              <a:xfrm>
                <a:off x="5223510" y="2354580"/>
                <a:ext cx="87630" cy="146685"/>
              </a:xfrm>
              <a:custGeom>
                <a:avLst/>
                <a:gdLst>
                  <a:gd name="connsiteX0" fmla="*/ 55245 w 87630"/>
                  <a:gd name="connsiteY0" fmla="*/ 0 h 146685"/>
                  <a:gd name="connsiteX1" fmla="*/ 59055 w 87630"/>
                  <a:gd name="connsiteY1" fmla="*/ 11430 h 146685"/>
                  <a:gd name="connsiteX2" fmla="*/ 60960 w 87630"/>
                  <a:gd name="connsiteY2" fmla="*/ 19050 h 146685"/>
                  <a:gd name="connsiteX3" fmla="*/ 64770 w 87630"/>
                  <a:gd name="connsiteY3" fmla="*/ 24765 h 146685"/>
                  <a:gd name="connsiteX4" fmla="*/ 70485 w 87630"/>
                  <a:gd name="connsiteY4" fmla="*/ 36195 h 146685"/>
                  <a:gd name="connsiteX5" fmla="*/ 74295 w 87630"/>
                  <a:gd name="connsiteY5" fmla="*/ 51435 h 146685"/>
                  <a:gd name="connsiteX6" fmla="*/ 78105 w 87630"/>
                  <a:gd name="connsiteY6" fmla="*/ 57150 h 146685"/>
                  <a:gd name="connsiteX7" fmla="*/ 81915 w 87630"/>
                  <a:gd name="connsiteY7" fmla="*/ 68580 h 146685"/>
                  <a:gd name="connsiteX8" fmla="*/ 85725 w 87630"/>
                  <a:gd name="connsiteY8" fmla="*/ 81915 h 146685"/>
                  <a:gd name="connsiteX9" fmla="*/ 87630 w 87630"/>
                  <a:gd name="connsiteY9" fmla="*/ 87630 h 146685"/>
                  <a:gd name="connsiteX10" fmla="*/ 85725 w 87630"/>
                  <a:gd name="connsiteY10" fmla="*/ 114300 h 146685"/>
                  <a:gd name="connsiteX11" fmla="*/ 76200 w 87630"/>
                  <a:gd name="connsiteY11" fmla="*/ 131445 h 146685"/>
                  <a:gd name="connsiteX12" fmla="*/ 72390 w 87630"/>
                  <a:gd name="connsiteY12" fmla="*/ 137160 h 146685"/>
                  <a:gd name="connsiteX13" fmla="*/ 55245 w 87630"/>
                  <a:gd name="connsiteY13" fmla="*/ 146685 h 146685"/>
                  <a:gd name="connsiteX14" fmla="*/ 49530 w 87630"/>
                  <a:gd name="connsiteY14" fmla="*/ 142875 h 146685"/>
                  <a:gd name="connsiteX15" fmla="*/ 45720 w 87630"/>
                  <a:gd name="connsiteY15" fmla="*/ 131445 h 146685"/>
                  <a:gd name="connsiteX16" fmla="*/ 34290 w 87630"/>
                  <a:gd name="connsiteY16" fmla="*/ 125730 h 146685"/>
                  <a:gd name="connsiteX17" fmla="*/ 30480 w 87630"/>
                  <a:gd name="connsiteY17" fmla="*/ 120015 h 146685"/>
                  <a:gd name="connsiteX18" fmla="*/ 20955 w 87630"/>
                  <a:gd name="connsiteY18" fmla="*/ 110490 h 146685"/>
                  <a:gd name="connsiteX19" fmla="*/ 17145 w 87630"/>
                  <a:gd name="connsiteY19" fmla="*/ 99060 h 146685"/>
                  <a:gd name="connsiteX20" fmla="*/ 13335 w 87630"/>
                  <a:gd name="connsiteY20" fmla="*/ 93345 h 146685"/>
                  <a:gd name="connsiteX21" fmla="*/ 11430 w 87630"/>
                  <a:gd name="connsiteY21" fmla="*/ 87630 h 146685"/>
                  <a:gd name="connsiteX22" fmla="*/ 5715 w 87630"/>
                  <a:gd name="connsiteY22" fmla="*/ 83820 h 146685"/>
                  <a:gd name="connsiteX23" fmla="*/ 0 w 87630"/>
                  <a:gd name="connsiteY23" fmla="*/ 78105 h 146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7630" h="146685">
                    <a:moveTo>
                      <a:pt x="55245" y="0"/>
                    </a:moveTo>
                    <a:cubicBezTo>
                      <a:pt x="56515" y="3810"/>
                      <a:pt x="57901" y="7583"/>
                      <a:pt x="59055" y="11430"/>
                    </a:cubicBezTo>
                    <a:cubicBezTo>
                      <a:pt x="59807" y="13938"/>
                      <a:pt x="59929" y="16644"/>
                      <a:pt x="60960" y="19050"/>
                    </a:cubicBezTo>
                    <a:cubicBezTo>
                      <a:pt x="61862" y="21154"/>
                      <a:pt x="63746" y="22717"/>
                      <a:pt x="64770" y="24765"/>
                    </a:cubicBezTo>
                    <a:cubicBezTo>
                      <a:pt x="72657" y="40539"/>
                      <a:pt x="59566" y="19817"/>
                      <a:pt x="70485" y="36195"/>
                    </a:cubicBezTo>
                    <a:cubicBezTo>
                      <a:pt x="71210" y="39818"/>
                      <a:pt x="72342" y="47530"/>
                      <a:pt x="74295" y="51435"/>
                    </a:cubicBezTo>
                    <a:cubicBezTo>
                      <a:pt x="75319" y="53483"/>
                      <a:pt x="77175" y="55058"/>
                      <a:pt x="78105" y="57150"/>
                    </a:cubicBezTo>
                    <a:cubicBezTo>
                      <a:pt x="79736" y="60820"/>
                      <a:pt x="80645" y="64770"/>
                      <a:pt x="81915" y="68580"/>
                    </a:cubicBezTo>
                    <a:cubicBezTo>
                      <a:pt x="86483" y="82283"/>
                      <a:pt x="80941" y="65171"/>
                      <a:pt x="85725" y="81915"/>
                    </a:cubicBezTo>
                    <a:cubicBezTo>
                      <a:pt x="86277" y="83846"/>
                      <a:pt x="86995" y="85725"/>
                      <a:pt x="87630" y="87630"/>
                    </a:cubicBezTo>
                    <a:cubicBezTo>
                      <a:pt x="86995" y="96520"/>
                      <a:pt x="86766" y="105448"/>
                      <a:pt x="85725" y="114300"/>
                    </a:cubicBezTo>
                    <a:cubicBezTo>
                      <a:pt x="85006" y="120407"/>
                      <a:pt x="78926" y="127356"/>
                      <a:pt x="76200" y="131445"/>
                    </a:cubicBezTo>
                    <a:cubicBezTo>
                      <a:pt x="74930" y="133350"/>
                      <a:pt x="74295" y="135890"/>
                      <a:pt x="72390" y="137160"/>
                    </a:cubicBezTo>
                    <a:cubicBezTo>
                      <a:pt x="59289" y="145894"/>
                      <a:pt x="65304" y="143332"/>
                      <a:pt x="55245" y="146685"/>
                    </a:cubicBezTo>
                    <a:cubicBezTo>
                      <a:pt x="53340" y="145415"/>
                      <a:pt x="50743" y="144817"/>
                      <a:pt x="49530" y="142875"/>
                    </a:cubicBezTo>
                    <a:cubicBezTo>
                      <a:pt x="47401" y="139469"/>
                      <a:pt x="49062" y="133673"/>
                      <a:pt x="45720" y="131445"/>
                    </a:cubicBezTo>
                    <a:cubicBezTo>
                      <a:pt x="38334" y="126521"/>
                      <a:pt x="42177" y="128359"/>
                      <a:pt x="34290" y="125730"/>
                    </a:cubicBezTo>
                    <a:cubicBezTo>
                      <a:pt x="33020" y="123825"/>
                      <a:pt x="32099" y="121634"/>
                      <a:pt x="30480" y="120015"/>
                    </a:cubicBezTo>
                    <a:cubicBezTo>
                      <a:pt x="23876" y="113411"/>
                      <a:pt x="25019" y="119634"/>
                      <a:pt x="20955" y="110490"/>
                    </a:cubicBezTo>
                    <a:cubicBezTo>
                      <a:pt x="19324" y="106820"/>
                      <a:pt x="19373" y="102402"/>
                      <a:pt x="17145" y="99060"/>
                    </a:cubicBezTo>
                    <a:cubicBezTo>
                      <a:pt x="15875" y="97155"/>
                      <a:pt x="14359" y="95393"/>
                      <a:pt x="13335" y="93345"/>
                    </a:cubicBezTo>
                    <a:cubicBezTo>
                      <a:pt x="12437" y="91549"/>
                      <a:pt x="12684" y="89198"/>
                      <a:pt x="11430" y="87630"/>
                    </a:cubicBezTo>
                    <a:cubicBezTo>
                      <a:pt x="10000" y="85842"/>
                      <a:pt x="7620" y="85090"/>
                      <a:pt x="5715" y="83820"/>
                    </a:cubicBezTo>
                    <a:cubicBezTo>
                      <a:pt x="1553" y="77577"/>
                      <a:pt x="4195" y="78105"/>
                      <a:pt x="0" y="78105"/>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フリーフォーム 21"/>
              <p:cNvSpPr/>
              <p:nvPr/>
            </p:nvSpPr>
            <p:spPr>
              <a:xfrm>
                <a:off x="5107305" y="2089785"/>
                <a:ext cx="45720" cy="108585"/>
              </a:xfrm>
              <a:custGeom>
                <a:avLst/>
                <a:gdLst>
                  <a:gd name="connsiteX0" fmla="*/ 45720 w 45720"/>
                  <a:gd name="connsiteY0" fmla="*/ 0 h 108585"/>
                  <a:gd name="connsiteX1" fmla="*/ 36195 w 45720"/>
                  <a:gd name="connsiteY1" fmla="*/ 3810 h 108585"/>
                  <a:gd name="connsiteX2" fmla="*/ 34290 w 45720"/>
                  <a:gd name="connsiteY2" fmla="*/ 9525 h 108585"/>
                  <a:gd name="connsiteX3" fmla="*/ 30480 w 45720"/>
                  <a:gd name="connsiteY3" fmla="*/ 15240 h 108585"/>
                  <a:gd name="connsiteX4" fmla="*/ 24765 w 45720"/>
                  <a:gd name="connsiteY4" fmla="*/ 51435 h 108585"/>
                  <a:gd name="connsiteX5" fmla="*/ 19050 w 45720"/>
                  <a:gd name="connsiteY5" fmla="*/ 57150 h 108585"/>
                  <a:gd name="connsiteX6" fmla="*/ 13335 w 45720"/>
                  <a:gd name="connsiteY6" fmla="*/ 68580 h 108585"/>
                  <a:gd name="connsiteX7" fmla="*/ 9525 w 45720"/>
                  <a:gd name="connsiteY7" fmla="*/ 80010 h 108585"/>
                  <a:gd name="connsiteX8" fmla="*/ 7620 w 45720"/>
                  <a:gd name="connsiteY8" fmla="*/ 85725 h 108585"/>
                  <a:gd name="connsiteX9" fmla="*/ 0 w 45720"/>
                  <a:gd name="connsiteY9" fmla="*/ 102870 h 108585"/>
                  <a:gd name="connsiteX10" fmla="*/ 0 w 45720"/>
                  <a:gd name="connsiteY10" fmla="*/ 108585 h 10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20" h="108585">
                    <a:moveTo>
                      <a:pt x="45720" y="0"/>
                    </a:moveTo>
                    <a:cubicBezTo>
                      <a:pt x="42545" y="1270"/>
                      <a:pt x="38822" y="1621"/>
                      <a:pt x="36195" y="3810"/>
                    </a:cubicBezTo>
                    <a:cubicBezTo>
                      <a:pt x="34652" y="5096"/>
                      <a:pt x="35188" y="7729"/>
                      <a:pt x="34290" y="9525"/>
                    </a:cubicBezTo>
                    <a:cubicBezTo>
                      <a:pt x="33266" y="11573"/>
                      <a:pt x="31750" y="13335"/>
                      <a:pt x="30480" y="15240"/>
                    </a:cubicBezTo>
                    <a:cubicBezTo>
                      <a:pt x="30476" y="15297"/>
                      <a:pt x="30122" y="46078"/>
                      <a:pt x="24765" y="51435"/>
                    </a:cubicBezTo>
                    <a:lnTo>
                      <a:pt x="19050" y="57150"/>
                    </a:lnTo>
                    <a:cubicBezTo>
                      <a:pt x="12102" y="77993"/>
                      <a:pt x="23183" y="46423"/>
                      <a:pt x="13335" y="68580"/>
                    </a:cubicBezTo>
                    <a:cubicBezTo>
                      <a:pt x="11704" y="72250"/>
                      <a:pt x="10795" y="76200"/>
                      <a:pt x="9525" y="80010"/>
                    </a:cubicBezTo>
                    <a:cubicBezTo>
                      <a:pt x="8890" y="81915"/>
                      <a:pt x="8734" y="84054"/>
                      <a:pt x="7620" y="85725"/>
                    </a:cubicBezTo>
                    <a:cubicBezTo>
                      <a:pt x="4167" y="90904"/>
                      <a:pt x="0" y="96069"/>
                      <a:pt x="0" y="102870"/>
                    </a:cubicBezTo>
                    <a:lnTo>
                      <a:pt x="0" y="10858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二等辺三角形 10"/>
            <p:cNvSpPr/>
            <p:nvPr/>
          </p:nvSpPr>
          <p:spPr>
            <a:xfrm>
              <a:off x="5516880" y="1627546"/>
              <a:ext cx="596527" cy="1280329"/>
            </a:xfrm>
            <a:prstGeom prst="triangle">
              <a:avLst>
                <a:gd name="adj"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rotWithShape="1">
            <a:blip r:embed="rId6" cstate="print"/>
            <a:srcRect l="89128" t="13260" r="5054" b="70996"/>
            <a:stretch/>
          </p:blipFill>
          <p:spPr>
            <a:xfrm rot="20637926">
              <a:off x="6136945" y="1662107"/>
              <a:ext cx="354816" cy="694714"/>
            </a:xfrm>
            <a:prstGeom prst="rect">
              <a:avLst/>
            </a:prstGeom>
          </p:spPr>
        </p:pic>
        <p:sp>
          <p:nvSpPr>
            <p:cNvPr id="27" name="二等辺三角形 26"/>
            <p:cNvSpPr/>
            <p:nvPr/>
          </p:nvSpPr>
          <p:spPr>
            <a:xfrm rot="20180756">
              <a:off x="5605450" y="1521564"/>
              <a:ext cx="424234" cy="531507"/>
            </a:xfrm>
            <a:prstGeom prst="triangle">
              <a:avLst>
                <a:gd name="adj"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二等辺三角形 29"/>
            <p:cNvSpPr/>
            <p:nvPr/>
          </p:nvSpPr>
          <p:spPr>
            <a:xfrm flipH="1">
              <a:off x="5722058" y="1942388"/>
              <a:ext cx="397113" cy="965487"/>
            </a:xfrm>
            <a:prstGeom prst="triangle">
              <a:avLst>
                <a:gd name="adj" fmla="val 0"/>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二等辺三角形 30"/>
            <p:cNvSpPr/>
            <p:nvPr/>
          </p:nvSpPr>
          <p:spPr>
            <a:xfrm rot="16200000">
              <a:off x="5566399" y="2368278"/>
              <a:ext cx="499799" cy="604380"/>
            </a:xfrm>
            <a:prstGeom prst="triangle">
              <a:avLst>
                <a:gd name="adj" fmla="val 207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二等辺三角形 31"/>
            <p:cNvSpPr/>
            <p:nvPr/>
          </p:nvSpPr>
          <p:spPr>
            <a:xfrm rot="11237402">
              <a:off x="5466777" y="1907521"/>
              <a:ext cx="604509" cy="742413"/>
            </a:xfrm>
            <a:prstGeom prst="triangle">
              <a:avLst>
                <a:gd name="adj" fmla="val 207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5605839" y="1842742"/>
              <a:ext cx="459269" cy="735737"/>
            </a:xfrm>
            <a:prstGeom prst="rect">
              <a:avLst/>
            </a:prstGeom>
          </p:spPr>
        </p:pic>
      </p:grpSp>
    </p:spTree>
    <p:extLst>
      <p:ext uri="{BB962C8B-B14F-4D97-AF65-F5344CB8AC3E}">
        <p14:creationId xmlns:p14="http://schemas.microsoft.com/office/powerpoint/2010/main" xmlns="" val="2761389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正方形/長方形 8"/>
          <p:cNvSpPr/>
          <p:nvPr/>
        </p:nvSpPr>
        <p:spPr>
          <a:xfrm>
            <a:off x="4578713" y="2055043"/>
            <a:ext cx="4340352" cy="4386072"/>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p:cNvSpPr/>
          <p:nvPr/>
        </p:nvSpPr>
        <p:spPr>
          <a:xfrm>
            <a:off x="214594" y="2055043"/>
            <a:ext cx="4328160" cy="4386072"/>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365760" y="568037"/>
            <a:ext cx="8570976" cy="1325563"/>
          </a:xfrm>
        </p:spPr>
        <p:txBody>
          <a:bodyPr>
            <a:normAutofit fontScale="90000"/>
          </a:bodyPr>
          <a:lstStyle/>
          <a:p>
            <a:r>
              <a:rPr lang="ja-JP" altLang="en-US" sz="4000" dirty="0" smtClean="0"/>
              <a:t>擬人化に関する</a:t>
            </a:r>
            <a:r>
              <a:rPr kumimoji="1" lang="ja-JP" altLang="en-US" sz="4000" dirty="0" smtClean="0"/>
              <a:t>研究で</a:t>
            </a:r>
            <a:r>
              <a:rPr kumimoji="1" lang="en-US" altLang="ja-JP" sz="4000" dirty="0" smtClean="0"/>
              <a:t/>
            </a:r>
            <a:br>
              <a:rPr kumimoji="1" lang="en-US" altLang="ja-JP" sz="4000" dirty="0" smtClean="0"/>
            </a:br>
            <a:r>
              <a:rPr kumimoji="1" lang="ja-JP" altLang="en-US" sz="4000" dirty="0" smtClean="0"/>
              <a:t>　　　　　　　　　挙げられるメリット、デメリット</a:t>
            </a:r>
            <a:endParaRPr kumimoji="1" lang="ja-JP" altLang="en-US" sz="4000" dirty="0"/>
          </a:p>
        </p:txBody>
      </p:sp>
      <p:sp>
        <p:nvSpPr>
          <p:cNvPr id="4"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sp>
        <p:nvSpPr>
          <p:cNvPr id="5" name="テキスト ボックス 4"/>
          <p:cNvSpPr txBox="1"/>
          <p:nvPr/>
        </p:nvSpPr>
        <p:spPr>
          <a:xfrm>
            <a:off x="228019" y="2068641"/>
            <a:ext cx="4413427" cy="4278094"/>
          </a:xfrm>
          <a:prstGeom prst="rect">
            <a:avLst/>
          </a:prstGeom>
          <a:noFill/>
        </p:spPr>
        <p:txBody>
          <a:bodyPr wrap="square" rtlCol="0">
            <a:spAutoFit/>
          </a:bodyPr>
          <a:lstStyle/>
          <a:p>
            <a:pPr fontAlgn="base">
              <a:lnSpc>
                <a:spcPct val="150000"/>
              </a:lnSpc>
            </a:pPr>
            <a:r>
              <a:rPr lang="ja-JP" altLang="en-US" sz="2800" dirty="0"/>
              <a:t>メリット​</a:t>
            </a:r>
          </a:p>
          <a:p>
            <a:pPr fontAlgn="base">
              <a:lnSpc>
                <a:spcPct val="150000"/>
              </a:lnSpc>
            </a:pPr>
            <a:r>
              <a:rPr lang="ja-JP" altLang="en-US" sz="2200" dirty="0" smtClean="0"/>
              <a:t>・情報理解の円滑化</a:t>
            </a:r>
            <a:r>
              <a:rPr lang="ja-JP" altLang="en-US" sz="1400" dirty="0" smtClean="0">
                <a:latin typeface="+mn-ea"/>
              </a:rPr>
              <a:t>（</a:t>
            </a:r>
            <a:r>
              <a:rPr lang="ja-JP" altLang="en-US" sz="1400" dirty="0">
                <a:latin typeface="+mn-ea"/>
              </a:rPr>
              <a:t>大澤・向井・</a:t>
            </a:r>
            <a:r>
              <a:rPr lang="ja-JP" altLang="en-US" sz="1400" dirty="0" smtClean="0">
                <a:latin typeface="+mn-ea"/>
              </a:rPr>
              <a:t>今井</a:t>
            </a:r>
            <a:r>
              <a:rPr lang="en-US" altLang="ja-JP" sz="1400" dirty="0" smtClean="0">
                <a:latin typeface="+mn-ea"/>
              </a:rPr>
              <a:t>,2007</a:t>
            </a:r>
            <a:r>
              <a:rPr lang="ja-JP" altLang="en-US" sz="1400" dirty="0" smtClean="0">
                <a:latin typeface="+mn-ea"/>
              </a:rPr>
              <a:t>）</a:t>
            </a:r>
            <a:endParaRPr lang="en-US" altLang="ja-JP" sz="2200" dirty="0" smtClean="0"/>
          </a:p>
          <a:p>
            <a:pPr fontAlgn="base">
              <a:lnSpc>
                <a:spcPct val="150000"/>
              </a:lnSpc>
            </a:pPr>
            <a:r>
              <a:rPr lang="ja-JP" altLang="en-US" sz="2200" dirty="0" smtClean="0"/>
              <a:t>・</a:t>
            </a:r>
            <a:r>
              <a:rPr lang="ja-JP" altLang="en-US" sz="2200" dirty="0"/>
              <a:t>感情移入を促す（親近感、同感）</a:t>
            </a:r>
            <a:r>
              <a:rPr lang="ja-JP" altLang="en-US" sz="2200" dirty="0" smtClean="0"/>
              <a:t>​</a:t>
            </a:r>
            <a:endParaRPr lang="ja-JP" altLang="en-US" sz="2200" dirty="0"/>
          </a:p>
          <a:p>
            <a:pPr fontAlgn="base">
              <a:lnSpc>
                <a:spcPct val="150000"/>
              </a:lnSpc>
            </a:pPr>
            <a:r>
              <a:rPr lang="ja-JP" altLang="en-US" sz="2200" dirty="0"/>
              <a:t>・コミュニケーションを円滑にする</a:t>
            </a:r>
            <a:r>
              <a:rPr lang="ja-JP" altLang="en-US" sz="2200" dirty="0" smtClean="0"/>
              <a:t>​</a:t>
            </a:r>
            <a:endParaRPr lang="ja-JP" altLang="en-US" sz="2200" dirty="0"/>
          </a:p>
          <a:p>
            <a:pPr fontAlgn="base">
              <a:lnSpc>
                <a:spcPct val="150000"/>
              </a:lnSpc>
            </a:pPr>
            <a:r>
              <a:rPr lang="ja-JP" altLang="en-US" sz="2200" dirty="0"/>
              <a:t>・情報を圧縮し、伝達を容易にする​</a:t>
            </a:r>
          </a:p>
          <a:p>
            <a:pPr algn="r" fontAlgn="base">
              <a:lnSpc>
                <a:spcPct val="150000"/>
              </a:lnSpc>
            </a:pPr>
            <a:r>
              <a:rPr lang="ja-JP" altLang="en-US" sz="1400" dirty="0" smtClean="0"/>
              <a:t>（関沢</a:t>
            </a:r>
            <a:r>
              <a:rPr lang="ja-JP" altLang="en-US" sz="1400" dirty="0"/>
              <a:t>英彦</a:t>
            </a:r>
            <a:r>
              <a:rPr lang="en-US" altLang="ja-JP" sz="1400" dirty="0"/>
              <a:t>,</a:t>
            </a:r>
            <a:r>
              <a:rPr lang="en-US" altLang="ja-JP" sz="1400" dirty="0" smtClean="0"/>
              <a:t>2012</a:t>
            </a:r>
            <a:r>
              <a:rPr lang="ja-JP" altLang="en-US" sz="1400" dirty="0" smtClean="0"/>
              <a:t>）</a:t>
            </a:r>
            <a:endParaRPr lang="en-US" altLang="ja-JP" sz="1400" dirty="0" smtClean="0"/>
          </a:p>
          <a:p>
            <a:pPr fontAlgn="base">
              <a:lnSpc>
                <a:spcPct val="150000"/>
              </a:lnSpc>
            </a:pPr>
            <a:endParaRPr lang="ja-JP" altLang="en-US" sz="1400" dirty="0"/>
          </a:p>
          <a:p>
            <a:r>
              <a:rPr lang="ja-JP" altLang="en-US" sz="2200" dirty="0" smtClean="0"/>
              <a:t>・好印象を与える</a:t>
            </a:r>
            <a:endParaRPr lang="en-US" altLang="ja-JP" sz="2200" dirty="0" smtClean="0"/>
          </a:p>
          <a:p>
            <a:pPr algn="r"/>
            <a:r>
              <a:rPr lang="ja-JP" altLang="en-US" sz="1600" dirty="0" smtClean="0"/>
              <a:t>（木村知裕・井口弘和</a:t>
            </a:r>
            <a:r>
              <a:rPr lang="en-US" altLang="ja-JP" sz="1600" dirty="0" smtClean="0"/>
              <a:t>,2014</a:t>
            </a:r>
            <a:r>
              <a:rPr lang="ja-JP" altLang="en-US" sz="1600" dirty="0" smtClean="0"/>
              <a:t>）</a:t>
            </a:r>
            <a:endParaRPr lang="en-US" altLang="ja-JP" sz="2000" dirty="0"/>
          </a:p>
          <a:p>
            <a:endParaRPr kumimoji="1" lang="ja-JP" altLang="en-US" dirty="0"/>
          </a:p>
        </p:txBody>
      </p:sp>
      <p:sp>
        <p:nvSpPr>
          <p:cNvPr id="6" name="テキスト ボックス 5"/>
          <p:cNvSpPr txBox="1"/>
          <p:nvPr/>
        </p:nvSpPr>
        <p:spPr>
          <a:xfrm>
            <a:off x="4517136" y="2068641"/>
            <a:ext cx="4498848" cy="2539157"/>
          </a:xfrm>
          <a:prstGeom prst="rect">
            <a:avLst/>
          </a:prstGeom>
          <a:noFill/>
        </p:spPr>
        <p:txBody>
          <a:bodyPr wrap="square" rtlCol="0">
            <a:spAutoFit/>
          </a:bodyPr>
          <a:lstStyle/>
          <a:p>
            <a:pPr fontAlgn="base">
              <a:lnSpc>
                <a:spcPct val="150000"/>
              </a:lnSpc>
            </a:pPr>
            <a:r>
              <a:rPr lang="ja-JP" altLang="en-US" sz="2800" dirty="0" smtClean="0"/>
              <a:t>デメリット</a:t>
            </a:r>
            <a:endParaRPr lang="en-US" altLang="ja-JP" sz="2800" dirty="0" smtClean="0"/>
          </a:p>
          <a:p>
            <a:pPr fontAlgn="base">
              <a:lnSpc>
                <a:spcPct val="150000"/>
              </a:lnSpc>
            </a:pPr>
            <a:r>
              <a:rPr lang="ja-JP" altLang="en-US" sz="2200" dirty="0"/>
              <a:t>・</a:t>
            </a:r>
            <a:r>
              <a:rPr lang="ja-JP" altLang="en-US" sz="2200" dirty="0" smtClean="0"/>
              <a:t>​男女で印象が異なる</a:t>
            </a:r>
            <a:endParaRPr lang="en-US" altLang="ja-JP" sz="2200" dirty="0" smtClean="0"/>
          </a:p>
          <a:p>
            <a:pPr algn="r" fontAlgn="base">
              <a:lnSpc>
                <a:spcPct val="150000"/>
              </a:lnSpc>
            </a:pPr>
            <a:r>
              <a:rPr lang="ja-JP" altLang="en-US" sz="1400" dirty="0" smtClean="0"/>
              <a:t>（高嶋和毅・大森慈子　他</a:t>
            </a:r>
            <a:r>
              <a:rPr lang="en-US" altLang="ja-JP" sz="1400" dirty="0" smtClean="0"/>
              <a:t>,2008</a:t>
            </a:r>
            <a:r>
              <a:rPr lang="ja-JP" altLang="en-US" sz="1400" dirty="0" smtClean="0"/>
              <a:t>）</a:t>
            </a:r>
            <a:endParaRPr lang="ja-JP" altLang="en-US" sz="1400" dirty="0"/>
          </a:p>
          <a:p>
            <a:endParaRPr lang="en-US" altLang="ja-JP" sz="2400" dirty="0"/>
          </a:p>
          <a:p>
            <a:pPr fontAlgn="base">
              <a:lnSpc>
                <a:spcPct val="150000"/>
              </a:lnSpc>
            </a:pPr>
            <a:endParaRPr lang="ja-JP" altLang="en-US" sz="2200" dirty="0"/>
          </a:p>
        </p:txBody>
      </p:sp>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17</a:t>
            </a:fld>
            <a:endParaRPr kumimoji="1" lang="ja-JP" altLang="en-US"/>
          </a:p>
        </p:txBody>
      </p:sp>
    </p:spTree>
    <p:extLst>
      <p:ext uri="{BB962C8B-B14F-4D97-AF65-F5344CB8AC3E}">
        <p14:creationId xmlns:p14="http://schemas.microsoft.com/office/powerpoint/2010/main" xmlns="" val="29218358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49943" y="2287677"/>
            <a:ext cx="8065407" cy="1325563"/>
          </a:xfrm>
        </p:spPr>
        <p:txBody>
          <a:bodyPr>
            <a:normAutofit fontScale="90000"/>
          </a:bodyPr>
          <a:lstStyle/>
          <a:p>
            <a:pPr algn="ctr"/>
            <a:r>
              <a:rPr kumimoji="1" lang="ja-JP" altLang="en-US" sz="6000" dirty="0" smtClean="0"/>
              <a:t>マーケティングの視点から</a:t>
            </a:r>
            <a:r>
              <a:rPr kumimoji="1" lang="en-US" altLang="ja-JP" sz="6000" dirty="0" smtClean="0"/>
              <a:t/>
            </a:r>
            <a:br>
              <a:rPr kumimoji="1" lang="en-US" altLang="ja-JP" sz="6000" dirty="0" smtClean="0"/>
            </a:br>
            <a:r>
              <a:rPr kumimoji="1" lang="ja-JP" altLang="en-US" sz="6000" dirty="0" smtClean="0"/>
              <a:t>考えてみた</a:t>
            </a:r>
            <a:r>
              <a:rPr kumimoji="1" lang="en-US" altLang="ja-JP" sz="3200" dirty="0" smtClean="0"/>
              <a:t/>
            </a:r>
            <a:br>
              <a:rPr kumimoji="1" lang="en-US" altLang="ja-JP" sz="3200" dirty="0" smtClean="0"/>
            </a:br>
            <a:endParaRPr kumimoji="1" lang="ja-JP" altLang="en-US" sz="3200" dirty="0"/>
          </a:p>
        </p:txBody>
      </p:sp>
      <p:sp>
        <p:nvSpPr>
          <p:cNvPr id="4"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pic>
        <p:nvPicPr>
          <p:cNvPr id="7" name="図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853523" y="4298632"/>
            <a:ext cx="2273977" cy="2559368"/>
          </a:xfrm>
          <a:prstGeom prst="rect">
            <a:avLst/>
          </a:prstGeom>
        </p:spPr>
      </p:pic>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18</a:t>
            </a:fld>
            <a:endParaRPr kumimoji="1" lang="ja-JP" altLang="en-US"/>
          </a:p>
        </p:txBody>
      </p:sp>
    </p:spTree>
    <p:extLst>
      <p:ext uri="{BB962C8B-B14F-4D97-AF65-F5344CB8AC3E}">
        <p14:creationId xmlns:p14="http://schemas.microsoft.com/office/powerpoint/2010/main" xmlns="" val="16121277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09661" y="673085"/>
            <a:ext cx="8614420" cy="1325563"/>
          </a:xfrm>
        </p:spPr>
        <p:txBody>
          <a:bodyPr>
            <a:normAutofit fontScale="90000"/>
          </a:bodyPr>
          <a:lstStyle/>
          <a:p>
            <a:pPr marL="987425" indent="-987425"/>
            <a:r>
              <a:rPr lang="ja-JP" altLang="en-US" sz="4000" dirty="0"/>
              <a:t>擬人化に関する研究</a:t>
            </a:r>
            <a:r>
              <a:rPr lang="ja-JP" altLang="en-US" sz="4000" dirty="0" smtClean="0"/>
              <a:t>から</a:t>
            </a:r>
            <a:r>
              <a:rPr kumimoji="1" lang="en-US" altLang="ja-JP" sz="4000" dirty="0" smtClean="0"/>
              <a:t/>
            </a:r>
            <a:br>
              <a:rPr kumimoji="1" lang="en-US" altLang="ja-JP" sz="4000" dirty="0" smtClean="0"/>
            </a:br>
            <a:r>
              <a:rPr kumimoji="1" lang="ja-JP" altLang="en-US" sz="4000" dirty="0" smtClean="0"/>
              <a:t>マーケティング視点で考察される問題</a:t>
            </a:r>
            <a:endParaRPr kumimoji="1" lang="ja-JP" altLang="en-US" sz="4000" dirty="0"/>
          </a:p>
        </p:txBody>
      </p:sp>
      <p:sp>
        <p:nvSpPr>
          <p:cNvPr id="4"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grpSp>
        <p:nvGrpSpPr>
          <p:cNvPr id="3" name="グループ化 2"/>
          <p:cNvGrpSpPr/>
          <p:nvPr/>
        </p:nvGrpSpPr>
        <p:grpSpPr>
          <a:xfrm>
            <a:off x="1355217" y="1939949"/>
            <a:ext cx="6523308" cy="2858999"/>
            <a:chOff x="3694176" y="1995859"/>
            <a:chExt cx="5236463" cy="4542100"/>
          </a:xfrm>
        </p:grpSpPr>
        <p:sp>
          <p:nvSpPr>
            <p:cNvPr id="9" name="正方形/長方形 8"/>
            <p:cNvSpPr/>
            <p:nvPr/>
          </p:nvSpPr>
          <p:spPr>
            <a:xfrm>
              <a:off x="3694176" y="2182369"/>
              <a:ext cx="5236463" cy="4355590"/>
            </a:xfrm>
            <a:prstGeom prst="rect">
              <a:avLst/>
            </a:prstGeom>
            <a:no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p:cNvSpPr txBox="1"/>
            <p:nvPr/>
          </p:nvSpPr>
          <p:spPr>
            <a:xfrm>
              <a:off x="3694176" y="1995859"/>
              <a:ext cx="5236463" cy="3272616"/>
            </a:xfrm>
            <a:prstGeom prst="rect">
              <a:avLst/>
            </a:prstGeom>
            <a:noFill/>
          </p:spPr>
          <p:txBody>
            <a:bodyPr wrap="square" rtlCol="0">
              <a:spAutoFit/>
            </a:bodyPr>
            <a:lstStyle/>
            <a:p>
              <a:pPr algn="ctr" fontAlgn="base">
                <a:lnSpc>
                  <a:spcPct val="150000"/>
                </a:lnSpc>
              </a:pPr>
              <a:r>
                <a:rPr lang="ja-JP" altLang="en-US" sz="3600" dirty="0" smtClean="0"/>
                <a:t>​</a:t>
              </a:r>
              <a:r>
                <a:rPr lang="ja-JP" altLang="en-US" sz="3200" dirty="0" smtClean="0"/>
                <a:t>・</a:t>
              </a:r>
              <a:r>
                <a:rPr lang="ja-JP" altLang="en-US" sz="3200" dirty="0"/>
                <a:t>印象形成に偏りが</a:t>
              </a:r>
              <a:r>
                <a:rPr lang="ja-JP" altLang="en-US" sz="3200" dirty="0" smtClean="0"/>
                <a:t>出る</a:t>
              </a:r>
              <a:endParaRPr lang="en-US" altLang="ja-JP" sz="3200" dirty="0" smtClean="0"/>
            </a:p>
            <a:p>
              <a:pPr algn="ctr" fontAlgn="base">
                <a:lnSpc>
                  <a:spcPct val="200000"/>
                </a:lnSpc>
              </a:pPr>
              <a:r>
                <a:rPr lang="ja-JP" altLang="en-US" sz="3200" dirty="0" smtClean="0"/>
                <a:t>・</a:t>
              </a:r>
              <a:r>
                <a:rPr lang="ja-JP" altLang="en-US" sz="3200" dirty="0"/>
                <a:t>情報より、擬人化自体に注目される</a:t>
              </a:r>
              <a:r>
                <a:rPr lang="ja-JP" altLang="en-US" sz="3200" dirty="0" smtClean="0"/>
                <a:t>​</a:t>
              </a:r>
              <a:endParaRPr lang="ja-JP" altLang="en-US" sz="3200" dirty="0"/>
            </a:p>
            <a:p>
              <a:pPr algn="ctr" fontAlgn="base">
                <a:lnSpc>
                  <a:spcPct val="200000"/>
                </a:lnSpc>
              </a:pPr>
              <a:r>
                <a:rPr lang="ja-JP" altLang="en-US" sz="3200" dirty="0"/>
                <a:t>・情報</a:t>
              </a:r>
              <a:r>
                <a:rPr lang="ja-JP" altLang="en-US" sz="3200" dirty="0" smtClean="0"/>
                <a:t>の解釈が</a:t>
              </a:r>
              <a:r>
                <a:rPr lang="ja-JP" altLang="en-US" sz="3200" dirty="0"/>
                <a:t>異なる</a:t>
              </a:r>
            </a:p>
          </p:txBody>
        </p:sp>
      </p:grpSp>
      <p:sp>
        <p:nvSpPr>
          <p:cNvPr id="7" name="スライド番号プレースホルダー 6"/>
          <p:cNvSpPr>
            <a:spLocks noGrp="1"/>
          </p:cNvSpPr>
          <p:nvPr>
            <p:ph type="sldNum" sz="quarter" idx="12"/>
          </p:nvPr>
        </p:nvSpPr>
        <p:spPr/>
        <p:txBody>
          <a:bodyPr/>
          <a:lstStyle/>
          <a:p>
            <a:fld id="{A7286197-5D4B-4009-A08A-8A8FB66883FE}" type="slidenum">
              <a:rPr kumimoji="1" lang="ja-JP" altLang="en-US" smtClean="0"/>
              <a:pPr/>
              <a:t>19</a:t>
            </a:fld>
            <a:endParaRPr kumimoji="1" lang="ja-JP" altLang="en-US"/>
          </a:p>
        </p:txBody>
      </p:sp>
      <p:sp>
        <p:nvSpPr>
          <p:cNvPr id="8" name="タイトル 1"/>
          <p:cNvSpPr txBox="1">
            <a:spLocks/>
          </p:cNvSpPr>
          <p:nvPr/>
        </p:nvSpPr>
        <p:spPr>
          <a:xfrm>
            <a:off x="1355217" y="4478673"/>
            <a:ext cx="7353882" cy="253898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182563" indent="-182563">
              <a:lnSpc>
                <a:spcPts val="5000"/>
              </a:lnSpc>
            </a:pPr>
            <a:r>
              <a:rPr lang="ja-JP" altLang="en-US" sz="2800" dirty="0" smtClean="0"/>
              <a:t>擬人化を用いた情報伝達は、発信者と受信者の</a:t>
            </a:r>
            <a:endParaRPr lang="en-US" altLang="ja-JP" sz="2800" dirty="0" smtClean="0"/>
          </a:p>
          <a:p>
            <a:pPr marL="182563" indent="-182563">
              <a:lnSpc>
                <a:spcPts val="5000"/>
              </a:lnSpc>
            </a:pPr>
            <a:r>
              <a:rPr lang="ja-JP" altLang="en-US" sz="2800" dirty="0" smtClean="0"/>
              <a:t>間にギャップが生じてしまうのではないか</a:t>
            </a:r>
            <a:endParaRPr lang="en-US" altLang="ja-JP" sz="2800" dirty="0" smtClean="0"/>
          </a:p>
        </p:txBody>
      </p:sp>
      <p:sp>
        <p:nvSpPr>
          <p:cNvPr id="10" name="右矢印 9"/>
          <p:cNvSpPr/>
          <p:nvPr/>
        </p:nvSpPr>
        <p:spPr>
          <a:xfrm>
            <a:off x="309661" y="5277742"/>
            <a:ext cx="926592" cy="987552"/>
          </a:xfrm>
          <a:prstGeom prst="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xmlns="" val="9642478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r>
              <a:rPr kumimoji="1" lang="en-US" altLang="ja-JP" dirty="0" smtClean="0"/>
              <a:t>	</a:t>
            </a:r>
            <a:endParaRPr kumimoji="1" lang="ja-JP" altLang="en-US" dirty="0"/>
          </a:p>
        </p:txBody>
      </p:sp>
      <p:sp>
        <p:nvSpPr>
          <p:cNvPr id="3" name="コンテンツ プレースホルダー 2"/>
          <p:cNvSpPr>
            <a:spLocks noGrp="1"/>
          </p:cNvSpPr>
          <p:nvPr>
            <p:ph idx="1"/>
          </p:nvPr>
        </p:nvSpPr>
        <p:spPr/>
        <p:txBody>
          <a:bodyPr/>
          <a:lstStyle/>
          <a:p>
            <a:r>
              <a:rPr lang="ja-JP" altLang="en-US" u="sng" dirty="0">
                <a:solidFill>
                  <a:srgbClr val="FF0000"/>
                </a:solidFill>
              </a:rPr>
              <a:t>テーマ</a:t>
            </a:r>
            <a:r>
              <a:rPr lang="ja-JP" altLang="en-US" u="sng" dirty="0" smtClean="0">
                <a:solidFill>
                  <a:srgbClr val="FF0000"/>
                </a:solidFill>
              </a:rPr>
              <a:t>の重要性</a:t>
            </a:r>
            <a:endParaRPr lang="en-US" altLang="ja-JP" u="sng" dirty="0" smtClean="0">
              <a:solidFill>
                <a:srgbClr val="FF0000"/>
              </a:solidFill>
            </a:endParaRPr>
          </a:p>
          <a:p>
            <a:r>
              <a:rPr lang="ja-JP" altLang="en-US" dirty="0" smtClean="0"/>
              <a:t>研究の対象</a:t>
            </a:r>
            <a:endParaRPr lang="en-US" altLang="ja-JP" dirty="0" smtClean="0"/>
          </a:p>
          <a:p>
            <a:r>
              <a:rPr lang="ja-JP" altLang="en-US" dirty="0"/>
              <a:t>擬人化</a:t>
            </a:r>
            <a:r>
              <a:rPr lang="ja-JP" altLang="en-US" dirty="0" smtClean="0"/>
              <a:t>に</a:t>
            </a:r>
            <a:r>
              <a:rPr lang="ja-JP" altLang="en-US" dirty="0"/>
              <a:t>関</a:t>
            </a:r>
            <a:r>
              <a:rPr lang="ja-JP" altLang="en-US" dirty="0" smtClean="0"/>
              <a:t>する研究とその不足点</a:t>
            </a:r>
            <a:endParaRPr lang="en-US" altLang="ja-JP" dirty="0" smtClean="0"/>
          </a:p>
          <a:p>
            <a:r>
              <a:rPr kumimoji="1" lang="ja-JP" altLang="en-US" dirty="0" smtClean="0"/>
              <a:t>研究目標、</a:t>
            </a:r>
            <a:r>
              <a:rPr lang="ja-JP" altLang="en-US" dirty="0"/>
              <a:t>仮説の</a:t>
            </a:r>
            <a:r>
              <a:rPr lang="ja-JP" altLang="en-US" dirty="0" smtClean="0"/>
              <a:t>方向性</a:t>
            </a:r>
            <a:endParaRPr lang="en-US" altLang="ja-JP" dirty="0"/>
          </a:p>
          <a:p>
            <a:r>
              <a:rPr lang="ja-JP" altLang="en-US" dirty="0" smtClean="0"/>
              <a:t>誰のどのようなマーケティングに役立つか</a:t>
            </a:r>
            <a:endParaRPr lang="en-US" altLang="ja-JP" dirty="0"/>
          </a:p>
          <a:p>
            <a:endParaRPr kumimoji="1" lang="en-US" altLang="ja-JP"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a:t>
            </a:fld>
            <a:endParaRPr kumimoji="1" lang="ja-JP" altLang="en-US"/>
          </a:p>
        </p:txBody>
      </p:sp>
    </p:spTree>
    <p:extLst>
      <p:ext uri="{BB962C8B-B14F-4D97-AF65-F5344CB8AC3E}">
        <p14:creationId xmlns:p14="http://schemas.microsoft.com/office/powerpoint/2010/main" xmlns="" val="12205485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3500" y="943036"/>
            <a:ext cx="8272154" cy="1325563"/>
          </a:xfrm>
        </p:spPr>
        <p:txBody>
          <a:bodyPr>
            <a:normAutofit/>
          </a:bodyPr>
          <a:lstStyle/>
          <a:p>
            <a:r>
              <a:rPr kumimoji="1" lang="ja-JP" altLang="en-US" dirty="0" smtClean="0"/>
              <a:t>マーケティング上での擬人化</a:t>
            </a:r>
            <a:endParaRPr kumimoji="1" lang="ja-JP" altLang="en-US" dirty="0"/>
          </a:p>
        </p:txBody>
      </p:sp>
      <p:sp>
        <p:nvSpPr>
          <p:cNvPr id="3" name="コンテンツ プレースホルダー 2"/>
          <p:cNvSpPr>
            <a:spLocks noGrp="1"/>
          </p:cNvSpPr>
          <p:nvPr>
            <p:ph idx="1"/>
          </p:nvPr>
        </p:nvSpPr>
        <p:spPr>
          <a:xfrm>
            <a:off x="513500" y="2426529"/>
            <a:ext cx="7977136" cy="2229260"/>
          </a:xfrm>
        </p:spPr>
        <p:txBody>
          <a:bodyPr/>
          <a:lstStyle/>
          <a:p>
            <a:r>
              <a:rPr lang="ja-JP" altLang="en-US" sz="3200" dirty="0" smtClean="0"/>
              <a:t>企業のイメージや伝えたいことを消費者へ　分かりやすく伝える</a:t>
            </a:r>
            <a:endParaRPr lang="en-US" altLang="ja-JP" sz="3200" dirty="0" smtClean="0"/>
          </a:p>
          <a:p>
            <a:r>
              <a:rPr lang="ja-JP" altLang="en-US" sz="3200" dirty="0" smtClean="0"/>
              <a:t>企業が消費者に親しみを持ってもらったり、関心を持ってもらうきっかけ作り</a:t>
            </a:r>
            <a:endParaRPr lang="en-US" altLang="ja-JP" sz="3200" dirty="0" smtClean="0"/>
          </a:p>
          <a:p>
            <a:pPr marL="0" indent="0">
              <a:buNone/>
            </a:pPr>
            <a:endParaRPr lang="en-US" altLang="ja-JP" sz="3200" dirty="0" smtClean="0"/>
          </a:p>
          <a:p>
            <a:endParaRPr kumimoji="1" lang="ja-JP" altLang="en-US"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20</a:t>
            </a:fld>
            <a:endParaRPr kumimoji="1" lang="ja-JP" altLang="en-US"/>
          </a:p>
        </p:txBody>
      </p:sp>
      <p:sp>
        <p:nvSpPr>
          <p:cNvPr id="6"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sp>
        <p:nvSpPr>
          <p:cNvPr id="7" name="タイトル 1"/>
          <p:cNvSpPr txBox="1">
            <a:spLocks/>
          </p:cNvSpPr>
          <p:nvPr/>
        </p:nvSpPr>
        <p:spPr>
          <a:xfrm>
            <a:off x="2757053" y="4180506"/>
            <a:ext cx="82721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800" dirty="0" smtClean="0"/>
              <a:t>以上のように使われることが多く見られる</a:t>
            </a:r>
            <a:endParaRPr lang="ja-JP" altLang="en-US" sz="2800" dirty="0"/>
          </a:p>
        </p:txBody>
      </p:sp>
      <p:pic>
        <p:nvPicPr>
          <p:cNvPr id="5" name="図 4"/>
          <p:cNvPicPr>
            <a:picLocks noChangeAspect="1"/>
          </p:cNvPicPr>
          <p:nvPr/>
        </p:nvPicPr>
        <p:blipFill>
          <a:blip r:embed="rId3" cstate="print"/>
          <a:stretch>
            <a:fillRect/>
          </a:stretch>
        </p:blipFill>
        <p:spPr>
          <a:xfrm>
            <a:off x="117699" y="4655789"/>
            <a:ext cx="2639354" cy="2202211"/>
          </a:xfrm>
          <a:prstGeom prst="rect">
            <a:avLst/>
          </a:prstGeom>
        </p:spPr>
      </p:pic>
    </p:spTree>
    <p:extLst>
      <p:ext uri="{BB962C8B-B14F-4D97-AF65-F5344CB8AC3E}">
        <p14:creationId xmlns:p14="http://schemas.microsoft.com/office/powerpoint/2010/main" xmlns="" val="3935922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54725" y="989369"/>
            <a:ext cx="2244287" cy="1325563"/>
          </a:xfrm>
        </p:spPr>
        <p:txBody>
          <a:bodyPr>
            <a:normAutofit/>
          </a:bodyPr>
          <a:lstStyle/>
          <a:p>
            <a:r>
              <a:rPr lang="en-US" altLang="ja-JP" sz="4800" dirty="0" err="1" smtClean="0">
                <a:latin typeface="+mj-ea"/>
              </a:rPr>
              <a:t>IRroid</a:t>
            </a:r>
            <a:endParaRPr kumimoji="1" lang="ja-JP" altLang="en-US" sz="4800" dirty="0"/>
          </a:p>
        </p:txBody>
      </p:sp>
      <p:sp>
        <p:nvSpPr>
          <p:cNvPr id="3" name="コンテンツ プレースホルダー 2"/>
          <p:cNvSpPr>
            <a:spLocks noGrp="1"/>
          </p:cNvSpPr>
          <p:nvPr>
            <p:ph idx="1"/>
          </p:nvPr>
        </p:nvSpPr>
        <p:spPr>
          <a:xfrm>
            <a:off x="150727" y="2061400"/>
            <a:ext cx="4692580" cy="786781"/>
          </a:xfrm>
        </p:spPr>
        <p:txBody>
          <a:bodyPr>
            <a:normAutofit/>
          </a:bodyPr>
          <a:lstStyle/>
          <a:p>
            <a:pPr marL="0" indent="0">
              <a:buNone/>
            </a:pPr>
            <a:r>
              <a:rPr lang="ja-JP" altLang="en-US" sz="2000" dirty="0"/>
              <a:t>株価連動型の人工知能</a:t>
            </a:r>
            <a:r>
              <a:rPr lang="ja-JP" altLang="en-US" sz="2000" dirty="0" smtClean="0"/>
              <a:t>プログラム</a:t>
            </a:r>
            <a:endParaRPr lang="en-US" altLang="ja-JP" sz="2000" dirty="0" smtClean="0"/>
          </a:p>
          <a:p>
            <a:pPr marL="0" indent="0">
              <a:buNone/>
            </a:pPr>
            <a:r>
              <a:rPr lang="ja-JP" altLang="en-US" sz="2000" dirty="0"/>
              <a:t>株式会社</a:t>
            </a:r>
            <a:r>
              <a:rPr lang="en-US" altLang="ja-JP" sz="2000" dirty="0"/>
              <a:t>QUICK</a:t>
            </a:r>
            <a:r>
              <a:rPr lang="ja-JP" altLang="en-US" sz="2000" dirty="0"/>
              <a:t>が独自に</a:t>
            </a:r>
            <a:r>
              <a:rPr lang="ja-JP" altLang="en-US" sz="2000" dirty="0" smtClean="0"/>
              <a:t>製作</a:t>
            </a:r>
            <a:endParaRPr lang="en-US" altLang="ja-JP" sz="2000" dirty="0" smtClean="0"/>
          </a:p>
          <a:p>
            <a:pPr marL="0" indent="0">
              <a:buNone/>
            </a:pPr>
            <a:endParaRPr lang="en-US" altLang="ja-JP" sz="2000" dirty="0" smtClean="0"/>
          </a:p>
          <a:p>
            <a:pPr marL="0" indent="0">
              <a:buNone/>
            </a:pPr>
            <a:endParaRPr lang="en-US" altLang="ja-JP" sz="2000" dirty="0" smtClean="0"/>
          </a:p>
          <a:p>
            <a:pPr marL="0" indent="0">
              <a:buNone/>
            </a:pPr>
            <a:endParaRPr kumimoji="1" lang="ja-JP" altLang="en-US" dirty="0"/>
          </a:p>
        </p:txBody>
      </p:sp>
      <p:pic>
        <p:nvPicPr>
          <p:cNvPr id="7" name="図 6"/>
          <p:cNvPicPr>
            <a:picLocks noChangeAspect="1"/>
          </p:cNvPicPr>
          <p:nvPr/>
        </p:nvPicPr>
        <p:blipFill rotWithShape="1">
          <a:blip r:embed="rId3" cstate="print"/>
          <a:srcRect l="16033" t="115" r="15902" b="3357"/>
          <a:stretch/>
        </p:blipFill>
        <p:spPr>
          <a:xfrm>
            <a:off x="4957724" y="1336431"/>
            <a:ext cx="3965078" cy="2989376"/>
          </a:xfrm>
          <a:prstGeom prst="rect">
            <a:avLst/>
          </a:prstGeom>
          <a:ln>
            <a:noFill/>
          </a:ln>
          <a:effectLst/>
        </p:spPr>
      </p:pic>
      <p:sp>
        <p:nvSpPr>
          <p:cNvPr id="8" name="タイトル 1"/>
          <p:cNvSpPr txBox="1">
            <a:spLocks/>
          </p:cNvSpPr>
          <p:nvPr/>
        </p:nvSpPr>
        <p:spPr>
          <a:xfrm>
            <a:off x="1263395" y="4432437"/>
            <a:ext cx="7538961" cy="22699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800" dirty="0" smtClean="0"/>
              <a:t>株の変動をグラフで見るよりかは</a:t>
            </a:r>
            <a:r>
              <a:rPr lang="ja-JP" altLang="en-US" sz="2800" dirty="0" smtClean="0">
                <a:solidFill>
                  <a:srgbClr val="FF0000"/>
                </a:solidFill>
              </a:rPr>
              <a:t>親しみが湧く</a:t>
            </a:r>
            <a:r>
              <a:rPr lang="ja-JP" altLang="en-US" sz="2800" dirty="0" smtClean="0"/>
              <a:t>が、</a:t>
            </a:r>
            <a:endParaRPr lang="en-US" altLang="ja-JP" sz="2800" dirty="0" smtClean="0"/>
          </a:p>
          <a:p>
            <a:r>
              <a:rPr lang="ja-JP" altLang="en-US" sz="2800" dirty="0" smtClean="0"/>
              <a:t>企業を萌えキャラで表すことは</a:t>
            </a:r>
            <a:r>
              <a:rPr lang="ja-JP" altLang="en-US" sz="2800" dirty="0" smtClean="0">
                <a:solidFill>
                  <a:srgbClr val="0070C0"/>
                </a:solidFill>
              </a:rPr>
              <a:t>企業の</a:t>
            </a:r>
            <a:r>
              <a:rPr lang="ja-JP" altLang="en-US" sz="2800" dirty="0">
                <a:solidFill>
                  <a:srgbClr val="0070C0"/>
                </a:solidFill>
              </a:rPr>
              <a:t>印象</a:t>
            </a:r>
            <a:r>
              <a:rPr lang="ja-JP" altLang="en-US" sz="2800" dirty="0" smtClean="0">
                <a:solidFill>
                  <a:srgbClr val="0070C0"/>
                </a:solidFill>
              </a:rPr>
              <a:t>に</a:t>
            </a:r>
            <a:endParaRPr lang="en-US" altLang="ja-JP" sz="2800" dirty="0" smtClean="0">
              <a:solidFill>
                <a:srgbClr val="0070C0"/>
              </a:solidFill>
            </a:endParaRPr>
          </a:p>
          <a:p>
            <a:r>
              <a:rPr lang="ja-JP" altLang="en-US" sz="2800" dirty="0" smtClean="0">
                <a:solidFill>
                  <a:srgbClr val="0070C0"/>
                </a:solidFill>
              </a:rPr>
              <a:t>好ましくない影響を与える</a:t>
            </a:r>
            <a:r>
              <a:rPr lang="ja-JP" altLang="en-US" sz="2800" dirty="0" smtClean="0"/>
              <a:t>のではないか？</a:t>
            </a:r>
            <a:endParaRPr lang="ja-JP" altLang="en-US" sz="2800" dirty="0"/>
          </a:p>
        </p:txBody>
      </p:sp>
      <p:sp>
        <p:nvSpPr>
          <p:cNvPr id="9" name="右矢印 8"/>
          <p:cNvSpPr/>
          <p:nvPr/>
        </p:nvSpPr>
        <p:spPr>
          <a:xfrm>
            <a:off x="336803" y="5073617"/>
            <a:ext cx="926592" cy="987552"/>
          </a:xfrm>
          <a:prstGeom prst="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スライド番号プレースホルダー 4"/>
          <p:cNvSpPr>
            <a:spLocks noGrp="1"/>
          </p:cNvSpPr>
          <p:nvPr>
            <p:ph type="sldNum" sz="quarter" idx="12"/>
          </p:nvPr>
        </p:nvSpPr>
        <p:spPr/>
        <p:txBody>
          <a:bodyPr/>
          <a:lstStyle/>
          <a:p>
            <a:fld id="{A7286197-5D4B-4009-A08A-8A8FB66883FE}" type="slidenum">
              <a:rPr kumimoji="1" lang="ja-JP" altLang="en-US" smtClean="0"/>
              <a:pPr/>
              <a:t>21</a:t>
            </a:fld>
            <a:endParaRPr kumimoji="1" lang="ja-JP" altLang="en-US"/>
          </a:p>
        </p:txBody>
      </p:sp>
      <p:sp>
        <p:nvSpPr>
          <p:cNvPr id="6" name="正方形/長方形 5"/>
          <p:cNvSpPr/>
          <p:nvPr/>
        </p:nvSpPr>
        <p:spPr>
          <a:xfrm>
            <a:off x="150727" y="2989938"/>
            <a:ext cx="4806997" cy="1597745"/>
          </a:xfrm>
          <a:prstGeom prst="rect">
            <a:avLst/>
          </a:prstGeom>
        </p:spPr>
        <p:txBody>
          <a:bodyPr wrap="square">
            <a:spAutoFit/>
          </a:bodyPr>
          <a:lstStyle/>
          <a:p>
            <a:pPr>
              <a:lnSpc>
                <a:spcPts val="3000"/>
              </a:lnSpc>
            </a:pPr>
            <a:r>
              <a:rPr lang="ja-JP" altLang="en-US" sz="2000" dirty="0"/>
              <a:t>上場企業を擬人化し、</a:t>
            </a:r>
            <a:endParaRPr lang="en-US" altLang="ja-JP" sz="2000" dirty="0"/>
          </a:p>
          <a:p>
            <a:pPr>
              <a:lnSpc>
                <a:spcPts val="3000"/>
              </a:lnSpc>
            </a:pPr>
            <a:r>
              <a:rPr lang="ja-JP" altLang="en-US" sz="2000" dirty="0"/>
              <a:t>株価の変動がキャラクターの表情に出たり、時価総額を“</a:t>
            </a:r>
            <a:r>
              <a:rPr lang="en-US" altLang="ja-JP" sz="2000" dirty="0"/>
              <a:t>HP</a:t>
            </a:r>
            <a:r>
              <a:rPr lang="ja-JP" altLang="en-US" sz="2000" dirty="0"/>
              <a:t>（ヒットポイント）”などで数値化し、ゲームのような要素を含む。</a:t>
            </a:r>
            <a:endParaRPr lang="en-US" altLang="ja-JP" sz="2000" dirty="0"/>
          </a:p>
        </p:txBody>
      </p:sp>
      <p:sp>
        <p:nvSpPr>
          <p:cNvPr id="10"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sp>
        <p:nvSpPr>
          <p:cNvPr id="11" name="タイトル 1"/>
          <p:cNvSpPr txBox="1">
            <a:spLocks/>
          </p:cNvSpPr>
          <p:nvPr/>
        </p:nvSpPr>
        <p:spPr>
          <a:xfrm>
            <a:off x="472834" y="219958"/>
            <a:ext cx="82721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smtClean="0"/>
              <a:t>マーケティング上での擬人化を用いた例</a:t>
            </a:r>
            <a:endParaRPr lang="ja-JP" altLang="en-US" sz="3600" dirty="0"/>
          </a:p>
        </p:txBody>
      </p:sp>
    </p:spTree>
    <p:extLst>
      <p:ext uri="{BB962C8B-B14F-4D97-AF65-F5344CB8AC3E}">
        <p14:creationId xmlns:p14="http://schemas.microsoft.com/office/powerpoint/2010/main" xmlns="" val="26760789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57068" y="598832"/>
            <a:ext cx="7886700" cy="1325563"/>
          </a:xfrm>
        </p:spPr>
        <p:txBody>
          <a:bodyPr/>
          <a:lstStyle/>
          <a:p>
            <a:pPr algn="ctr"/>
            <a:r>
              <a:rPr kumimoji="1" lang="ja-JP" altLang="en-US" dirty="0" smtClean="0"/>
              <a:t>問題意識</a:t>
            </a:r>
            <a:endParaRPr kumimoji="1" lang="ja-JP" altLang="en-US"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22</a:t>
            </a:fld>
            <a:endParaRPr kumimoji="1" lang="ja-JP" altLang="en-US"/>
          </a:p>
        </p:txBody>
      </p:sp>
      <p:sp>
        <p:nvSpPr>
          <p:cNvPr id="14" name="角丸四角形吹き出し 13"/>
          <p:cNvSpPr/>
          <p:nvPr/>
        </p:nvSpPr>
        <p:spPr>
          <a:xfrm>
            <a:off x="685487" y="1924395"/>
            <a:ext cx="7829863" cy="1868968"/>
          </a:xfrm>
          <a:prstGeom prst="wedgeRoundRectCallout">
            <a:avLst>
              <a:gd name="adj1" fmla="val -32406"/>
              <a:gd name="adj2" fmla="val 86024"/>
              <a:gd name="adj3" fmla="val 16667"/>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タイトル 1"/>
          <p:cNvSpPr txBox="1">
            <a:spLocks/>
          </p:cNvSpPr>
          <p:nvPr/>
        </p:nvSpPr>
        <p:spPr>
          <a:xfrm>
            <a:off x="-1" y="1"/>
            <a:ext cx="5514109"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擬人化</a:t>
            </a:r>
            <a:r>
              <a:rPr lang="ja-JP" altLang="en-US" sz="2400" dirty="0" smtClean="0"/>
              <a:t>に</a:t>
            </a:r>
            <a:r>
              <a:rPr lang="ja-JP" altLang="en-US" sz="2400" dirty="0"/>
              <a:t>関</a:t>
            </a:r>
            <a:r>
              <a:rPr lang="ja-JP" altLang="en-US" sz="2400" dirty="0" smtClean="0"/>
              <a:t>する研究とその不足点</a:t>
            </a:r>
            <a:endParaRPr lang="ja-JP" altLang="en-US" sz="2400" dirty="0"/>
          </a:p>
        </p:txBody>
      </p:sp>
      <p:pic>
        <p:nvPicPr>
          <p:cNvPr id="10" name="図 9"/>
          <p:cNvPicPr>
            <a:picLocks noChangeAspect="1"/>
          </p:cNvPicPr>
          <p:nvPr/>
        </p:nvPicPr>
        <p:blipFill rotWithShape="1">
          <a:blip r:embed="rId3" cstate="print"/>
          <a:srcRect l="35059" t="47018" r="20990" b="239"/>
          <a:stretch/>
        </p:blipFill>
        <p:spPr>
          <a:xfrm flipH="1">
            <a:off x="-2" y="4417475"/>
            <a:ext cx="2582563" cy="2440525"/>
          </a:xfrm>
          <a:prstGeom prst="rect">
            <a:avLst/>
          </a:prstGeom>
        </p:spPr>
      </p:pic>
      <p:sp>
        <p:nvSpPr>
          <p:cNvPr id="12" name="正方形/長方形 11"/>
          <p:cNvSpPr/>
          <p:nvPr/>
        </p:nvSpPr>
        <p:spPr>
          <a:xfrm>
            <a:off x="685487" y="1877282"/>
            <a:ext cx="7829863" cy="1937133"/>
          </a:xfrm>
          <a:prstGeom prst="rect">
            <a:avLst/>
          </a:prstGeom>
        </p:spPr>
        <p:txBody>
          <a:bodyPr wrap="square">
            <a:spAutoFit/>
          </a:bodyPr>
          <a:lstStyle/>
          <a:p>
            <a:pPr algn="ctr">
              <a:lnSpc>
                <a:spcPts val="5000"/>
              </a:lnSpc>
            </a:pPr>
            <a:r>
              <a:rPr lang="ja-JP" altLang="en-US" sz="2600" b="1" dirty="0" smtClean="0"/>
              <a:t>擬人化を使うと</a:t>
            </a:r>
            <a:endParaRPr lang="en-US" altLang="ja-JP" sz="2600" b="1" dirty="0" smtClean="0"/>
          </a:p>
          <a:p>
            <a:pPr algn="ctr">
              <a:lnSpc>
                <a:spcPts val="5000"/>
              </a:lnSpc>
            </a:pPr>
            <a:r>
              <a:rPr lang="ja-JP" altLang="en-US" sz="2600" b="1" dirty="0" smtClean="0"/>
              <a:t>企業が伝えたいことを消費者にそのまま伝えられないリスクが生まれる</a:t>
            </a:r>
            <a:r>
              <a:rPr lang="ja-JP" altLang="en-US" sz="2600" b="1" dirty="0"/>
              <a:t>のではないか</a:t>
            </a:r>
            <a:endParaRPr lang="en-US" altLang="ja-JP" sz="2600" b="1" dirty="0"/>
          </a:p>
        </p:txBody>
      </p:sp>
    </p:spTree>
    <p:extLst>
      <p:ext uri="{BB962C8B-B14F-4D97-AF65-F5344CB8AC3E}">
        <p14:creationId xmlns:p14="http://schemas.microsoft.com/office/powerpoint/2010/main" xmlns="" val="124065440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r>
              <a:rPr kumimoji="1" lang="en-US" altLang="ja-JP" dirty="0" smtClean="0"/>
              <a:t>	</a:t>
            </a:r>
            <a:endParaRPr kumimoji="1" lang="ja-JP" altLang="en-US" dirty="0"/>
          </a:p>
        </p:txBody>
      </p:sp>
      <p:sp>
        <p:nvSpPr>
          <p:cNvPr id="3" name="コンテンツ プレースホルダー 2"/>
          <p:cNvSpPr>
            <a:spLocks noGrp="1"/>
          </p:cNvSpPr>
          <p:nvPr>
            <p:ph idx="1"/>
          </p:nvPr>
        </p:nvSpPr>
        <p:spPr/>
        <p:txBody>
          <a:bodyPr/>
          <a:lstStyle/>
          <a:p>
            <a:r>
              <a:rPr lang="ja-JP" altLang="en-US" dirty="0"/>
              <a:t>テーマ</a:t>
            </a:r>
            <a:r>
              <a:rPr lang="ja-JP" altLang="en-US" dirty="0" smtClean="0"/>
              <a:t>の重要性</a:t>
            </a:r>
            <a:endParaRPr lang="en-US" altLang="ja-JP" dirty="0" smtClean="0"/>
          </a:p>
          <a:p>
            <a:r>
              <a:rPr lang="ja-JP" altLang="en-US" dirty="0" smtClean="0"/>
              <a:t>研究の対象</a:t>
            </a:r>
            <a:endParaRPr lang="en-US" altLang="ja-JP" dirty="0" smtClean="0"/>
          </a:p>
          <a:p>
            <a:r>
              <a:rPr lang="ja-JP" altLang="en-US" dirty="0"/>
              <a:t>擬人化</a:t>
            </a:r>
            <a:r>
              <a:rPr lang="ja-JP" altLang="en-US" dirty="0" smtClean="0"/>
              <a:t>に</a:t>
            </a:r>
            <a:r>
              <a:rPr lang="ja-JP" altLang="en-US" dirty="0"/>
              <a:t>関</a:t>
            </a:r>
            <a:r>
              <a:rPr lang="ja-JP" altLang="en-US" dirty="0" smtClean="0"/>
              <a:t>する研究とその不足点</a:t>
            </a:r>
            <a:endParaRPr lang="en-US" altLang="ja-JP" dirty="0" smtClean="0"/>
          </a:p>
          <a:p>
            <a:r>
              <a:rPr kumimoji="1" lang="ja-JP" altLang="en-US" u="sng" dirty="0" smtClean="0">
                <a:solidFill>
                  <a:srgbClr val="FF0000"/>
                </a:solidFill>
              </a:rPr>
              <a:t>研究目標、</a:t>
            </a:r>
            <a:r>
              <a:rPr lang="ja-JP" altLang="en-US" u="sng" dirty="0">
                <a:solidFill>
                  <a:srgbClr val="FF0000"/>
                </a:solidFill>
              </a:rPr>
              <a:t>仮説の</a:t>
            </a:r>
            <a:r>
              <a:rPr lang="ja-JP" altLang="en-US" u="sng" dirty="0" smtClean="0">
                <a:solidFill>
                  <a:srgbClr val="FF0000"/>
                </a:solidFill>
              </a:rPr>
              <a:t>方向性</a:t>
            </a:r>
            <a:endParaRPr lang="en-US" altLang="ja-JP" u="sng" dirty="0">
              <a:solidFill>
                <a:srgbClr val="FF0000"/>
              </a:solidFill>
            </a:endParaRPr>
          </a:p>
          <a:p>
            <a:r>
              <a:rPr lang="ja-JP" altLang="en-US" dirty="0" smtClean="0"/>
              <a:t>誰のどのようなマーケティングに役立つか</a:t>
            </a:r>
            <a:endParaRPr lang="en-US" altLang="ja-JP" dirty="0" smtClean="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23</a:t>
            </a:fld>
            <a:endParaRPr kumimoji="1" lang="ja-JP" altLang="en-US"/>
          </a:p>
        </p:txBody>
      </p:sp>
    </p:spTree>
    <p:extLst>
      <p:ext uri="{BB962C8B-B14F-4D97-AF65-F5344CB8AC3E}">
        <p14:creationId xmlns:p14="http://schemas.microsoft.com/office/powerpoint/2010/main" xmlns="" val="40957607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730886"/>
            <a:ext cx="7886700" cy="1325563"/>
          </a:xfrm>
        </p:spPr>
        <p:txBody>
          <a:bodyPr/>
          <a:lstStyle/>
          <a:p>
            <a:pPr algn="ctr"/>
            <a:r>
              <a:rPr kumimoji="1" lang="ja-JP" altLang="en-US" dirty="0" smtClean="0"/>
              <a:t>研究目標</a:t>
            </a:r>
            <a:endParaRPr kumimoji="1" lang="ja-JP" altLang="en-US" dirty="0"/>
          </a:p>
        </p:txBody>
      </p:sp>
      <p:sp>
        <p:nvSpPr>
          <p:cNvPr id="3" name="コンテンツ プレースホルダー 2"/>
          <p:cNvSpPr>
            <a:spLocks noGrp="1"/>
          </p:cNvSpPr>
          <p:nvPr>
            <p:ph idx="1"/>
          </p:nvPr>
        </p:nvSpPr>
        <p:spPr>
          <a:xfrm>
            <a:off x="628650" y="2593900"/>
            <a:ext cx="8085044" cy="1710055"/>
          </a:xfrm>
        </p:spPr>
        <p:txBody>
          <a:bodyPr>
            <a:normAutofit/>
          </a:bodyPr>
          <a:lstStyle/>
          <a:p>
            <a:pPr marL="0" indent="0">
              <a:buNone/>
            </a:pPr>
            <a:r>
              <a:rPr lang="ja-JP" altLang="en-US" sz="4400" dirty="0"/>
              <a:t>擬人化が消費者心理</a:t>
            </a:r>
            <a:r>
              <a:rPr lang="ja-JP" altLang="en-US" sz="4400" dirty="0" smtClean="0"/>
              <a:t>に</a:t>
            </a:r>
            <a:endParaRPr lang="en-US" altLang="ja-JP" sz="4400" dirty="0" smtClean="0"/>
          </a:p>
          <a:p>
            <a:pPr marL="0" indent="1431925">
              <a:buNone/>
            </a:pPr>
            <a:r>
              <a:rPr lang="ja-JP" altLang="en-US" sz="4400" dirty="0" smtClean="0"/>
              <a:t>与える影響を明らかにする</a:t>
            </a:r>
            <a:endParaRPr kumimoji="1" lang="ja-JP" altLang="en-US" sz="4400" dirty="0"/>
          </a:p>
        </p:txBody>
      </p:sp>
      <p:sp>
        <p:nvSpPr>
          <p:cNvPr id="4" name="タイトル 1"/>
          <p:cNvSpPr txBox="1">
            <a:spLocks/>
          </p:cNvSpPr>
          <p:nvPr/>
        </p:nvSpPr>
        <p:spPr>
          <a:xfrm>
            <a:off x="-1" y="1"/>
            <a:ext cx="4360986"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研究</a:t>
            </a:r>
            <a:r>
              <a:rPr lang="ja-JP" altLang="en-US" sz="2400" dirty="0"/>
              <a:t>目標、仮説の</a:t>
            </a:r>
            <a:r>
              <a:rPr lang="ja-JP" altLang="en-US" sz="2400" dirty="0" smtClean="0"/>
              <a:t>方向性</a:t>
            </a:r>
            <a:endParaRPr lang="ja-JP" altLang="en-US" sz="2400" dirty="0"/>
          </a:p>
        </p:txBody>
      </p:sp>
      <p:pic>
        <p:nvPicPr>
          <p:cNvPr id="6" name="図 5"/>
          <p:cNvPicPr>
            <a:picLocks noChangeAspect="1"/>
          </p:cNvPicPr>
          <p:nvPr/>
        </p:nvPicPr>
        <p:blipFill rotWithShape="1">
          <a:blip r:embed="rId3" cstate="print">
            <a:extLst>
              <a:ext uri="{28A0092B-C50C-407E-A947-70E740481C1C}">
                <a14:useLocalDpi xmlns:a14="http://schemas.microsoft.com/office/drawing/2010/main" xmlns="" val="0"/>
              </a:ext>
            </a:extLst>
          </a:blip>
          <a:srcRect l="29200" t="2941" r="24400" b="4169"/>
          <a:stretch/>
        </p:blipFill>
        <p:spPr>
          <a:xfrm>
            <a:off x="704850" y="3550920"/>
            <a:ext cx="2348034" cy="3063240"/>
          </a:xfrm>
          <a:prstGeom prst="rect">
            <a:avLst/>
          </a:prstGeom>
          <a:effectLst/>
        </p:spPr>
      </p:pic>
      <p:sp>
        <p:nvSpPr>
          <p:cNvPr id="5" name="スライド番号プレースホルダー 4"/>
          <p:cNvSpPr>
            <a:spLocks noGrp="1"/>
          </p:cNvSpPr>
          <p:nvPr>
            <p:ph type="sldNum" sz="quarter" idx="12"/>
          </p:nvPr>
        </p:nvSpPr>
        <p:spPr/>
        <p:txBody>
          <a:bodyPr/>
          <a:lstStyle/>
          <a:p>
            <a:fld id="{A7286197-5D4B-4009-A08A-8A8FB66883FE}" type="slidenum">
              <a:rPr kumimoji="1" lang="ja-JP" altLang="en-US" smtClean="0"/>
              <a:pPr/>
              <a:t>24</a:t>
            </a:fld>
            <a:endParaRPr kumimoji="1" lang="ja-JP" altLang="en-US"/>
          </a:p>
        </p:txBody>
      </p:sp>
    </p:spTree>
    <p:extLst>
      <p:ext uri="{BB962C8B-B14F-4D97-AF65-F5344CB8AC3E}">
        <p14:creationId xmlns:p14="http://schemas.microsoft.com/office/powerpoint/2010/main" xmlns="" val="41913301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49" y="295577"/>
            <a:ext cx="7886700" cy="1325563"/>
          </a:xfrm>
        </p:spPr>
        <p:txBody>
          <a:bodyPr/>
          <a:lstStyle/>
          <a:p>
            <a:pPr algn="ctr"/>
            <a:r>
              <a:rPr kumimoji="1" lang="ja-JP" altLang="en-US" dirty="0" smtClean="0"/>
              <a:t>仮説</a:t>
            </a:r>
            <a:endParaRPr kumimoji="1" lang="ja-JP" altLang="en-US" dirty="0"/>
          </a:p>
        </p:txBody>
      </p:sp>
      <p:pic>
        <p:nvPicPr>
          <p:cNvPr id="5" name="コンテンツ プレースホルダー 4"/>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3236118" y="4186237"/>
            <a:ext cx="2671763" cy="2671763"/>
          </a:xfrm>
        </p:spPr>
      </p:pic>
      <p:sp>
        <p:nvSpPr>
          <p:cNvPr id="4" name="タイトル 1"/>
          <p:cNvSpPr txBox="1">
            <a:spLocks/>
          </p:cNvSpPr>
          <p:nvPr/>
        </p:nvSpPr>
        <p:spPr>
          <a:xfrm>
            <a:off x="-1" y="1"/>
            <a:ext cx="4441372"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研究目標、仮説の方向性</a:t>
            </a:r>
          </a:p>
        </p:txBody>
      </p:sp>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25</a:t>
            </a:fld>
            <a:endParaRPr kumimoji="1" lang="ja-JP" altLang="en-US"/>
          </a:p>
        </p:txBody>
      </p:sp>
      <p:sp>
        <p:nvSpPr>
          <p:cNvPr id="10" name="コンテンツ プレースホルダー 2"/>
          <p:cNvSpPr txBox="1">
            <a:spLocks/>
          </p:cNvSpPr>
          <p:nvPr/>
        </p:nvSpPr>
        <p:spPr>
          <a:xfrm>
            <a:off x="294254" y="2058491"/>
            <a:ext cx="8849746" cy="212774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buNone/>
            </a:pPr>
            <a:r>
              <a:rPr lang="ja-JP" altLang="en-US" sz="3500" dirty="0" smtClean="0"/>
              <a:t>商品を擬人化して消費者へ宣伝を行った場合、</a:t>
            </a:r>
            <a:endParaRPr lang="en-US" altLang="ja-JP" sz="3500" dirty="0" smtClean="0"/>
          </a:p>
          <a:p>
            <a:pPr marL="0" indent="0" algn="ctr">
              <a:buNone/>
            </a:pPr>
            <a:r>
              <a:rPr lang="ja-JP" altLang="en-US" sz="3500" dirty="0" smtClean="0"/>
              <a:t>商品のコンセプトではない擬人化の印象が、</a:t>
            </a:r>
            <a:endParaRPr lang="en-US" altLang="ja-JP" sz="3500" dirty="0" smtClean="0"/>
          </a:p>
          <a:p>
            <a:pPr marL="0" indent="0" algn="ctr">
              <a:buNone/>
            </a:pPr>
            <a:r>
              <a:rPr lang="ja-JP" altLang="en-US" sz="3500" dirty="0" smtClean="0"/>
              <a:t>商品の印象に強く影響を与える</a:t>
            </a:r>
            <a:endParaRPr lang="ja-JP" altLang="en-US" sz="3500" dirty="0"/>
          </a:p>
        </p:txBody>
      </p:sp>
    </p:spTree>
    <p:extLst>
      <p:ext uri="{BB962C8B-B14F-4D97-AF65-F5344CB8AC3E}">
        <p14:creationId xmlns:p14="http://schemas.microsoft.com/office/powerpoint/2010/main" xmlns="" val="6237342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05194" y="5232801"/>
            <a:ext cx="8261535" cy="1574538"/>
          </a:xfrm>
        </p:spPr>
        <p:txBody>
          <a:bodyPr>
            <a:normAutofit/>
          </a:bodyPr>
          <a:lstStyle/>
          <a:p>
            <a:r>
              <a:rPr lang="ja-JP" altLang="en-US" sz="3200" dirty="0" smtClean="0"/>
              <a:t>擬人化の印象により、</a:t>
            </a:r>
            <a:r>
              <a:rPr lang="en-US" altLang="ja-JP" sz="3200" dirty="0" smtClean="0"/>
              <a:t/>
            </a:r>
            <a:br>
              <a:rPr lang="en-US" altLang="ja-JP" sz="3200" dirty="0" smtClean="0"/>
            </a:br>
            <a:r>
              <a:rPr lang="ja-JP" altLang="en-US" sz="3200" dirty="0" smtClean="0"/>
              <a:t>消費者の商品に対する印象に影響が出た</a:t>
            </a:r>
            <a:endParaRPr kumimoji="1" lang="ja-JP" altLang="en-US" sz="3200"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26</a:t>
            </a:fld>
            <a:endParaRPr kumimoji="1" lang="ja-JP" altLang="en-US"/>
          </a:p>
        </p:txBody>
      </p:sp>
      <p:sp>
        <p:nvSpPr>
          <p:cNvPr id="5" name="タイトル 1"/>
          <p:cNvSpPr txBox="1">
            <a:spLocks/>
          </p:cNvSpPr>
          <p:nvPr/>
        </p:nvSpPr>
        <p:spPr>
          <a:xfrm>
            <a:off x="-1" y="1"/>
            <a:ext cx="4360986"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研究</a:t>
            </a:r>
            <a:r>
              <a:rPr lang="ja-JP" altLang="en-US" sz="2400" dirty="0"/>
              <a:t>目標、仮説の</a:t>
            </a:r>
            <a:r>
              <a:rPr lang="ja-JP" altLang="en-US" sz="2400" dirty="0" smtClean="0"/>
              <a:t>方向性</a:t>
            </a:r>
            <a:endParaRPr lang="ja-JP" altLang="en-US" sz="2400" dirty="0"/>
          </a:p>
        </p:txBody>
      </p:sp>
      <p:sp>
        <p:nvSpPr>
          <p:cNvPr id="6" name="右矢印 5"/>
          <p:cNvSpPr/>
          <p:nvPr/>
        </p:nvSpPr>
        <p:spPr>
          <a:xfrm>
            <a:off x="418302" y="5635095"/>
            <a:ext cx="786892" cy="769951"/>
          </a:xfrm>
          <a:prstGeom prst="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4777667" y="5039837"/>
            <a:ext cx="4229043" cy="369332"/>
          </a:xfrm>
          <a:prstGeom prst="rect">
            <a:avLst/>
          </a:prstGeom>
        </p:spPr>
        <p:txBody>
          <a:bodyPr wrap="none">
            <a:spAutoFit/>
          </a:bodyPr>
          <a:lstStyle/>
          <a:p>
            <a:r>
              <a:rPr lang="ja-JP" altLang="en-US" dirty="0" smtClean="0"/>
              <a:t>ライブドアニュース　</a:t>
            </a:r>
            <a:r>
              <a:rPr lang="en-US" altLang="ja-JP" dirty="0" smtClean="0"/>
              <a:t>2012</a:t>
            </a:r>
            <a:r>
              <a:rPr lang="ja-JP" altLang="en-US" dirty="0"/>
              <a:t>年</a:t>
            </a:r>
            <a:r>
              <a:rPr lang="en-US" altLang="ja-JP" dirty="0"/>
              <a:t>11</a:t>
            </a:r>
            <a:r>
              <a:rPr lang="ja-JP" altLang="en-US" dirty="0"/>
              <a:t>月</a:t>
            </a:r>
            <a:r>
              <a:rPr lang="en-US" altLang="ja-JP" dirty="0"/>
              <a:t>7</a:t>
            </a:r>
            <a:r>
              <a:rPr lang="ja-JP" altLang="en-US" dirty="0" smtClean="0"/>
              <a:t>日分より</a:t>
            </a:r>
            <a:endParaRPr lang="ja-JP" altLang="en-US" dirty="0"/>
          </a:p>
        </p:txBody>
      </p:sp>
      <p:pic>
        <p:nvPicPr>
          <p:cNvPr id="8" name="図 7"/>
          <p:cNvPicPr>
            <a:picLocks noChangeAspect="1"/>
          </p:cNvPicPr>
          <p:nvPr/>
        </p:nvPicPr>
        <p:blipFill>
          <a:blip r:embed="rId2" cstate="print">
            <a:extLst>
              <a:ext uri="{BEBA8EAE-BF5A-486C-A8C5-ECC9F3942E4B}">
                <a14:imgProps xmlns:a14="http://schemas.microsoft.com/office/drawing/2010/main" xmlns="">
                  <a14:imgLayer r:embed="rId3">
                    <a14:imgEffect>
                      <a14:backgroundRemoval t="2048" b="100000" l="9898" r="89420"/>
                    </a14:imgEffect>
                  </a14:imgLayer>
                </a14:imgProps>
              </a:ext>
              <a:ext uri="{28A0092B-C50C-407E-A947-70E740481C1C}">
                <a14:useLocalDpi xmlns:a14="http://schemas.microsoft.com/office/drawing/2010/main" xmlns="" val="0"/>
              </a:ext>
            </a:extLst>
          </a:blip>
          <a:stretch>
            <a:fillRect/>
          </a:stretch>
        </p:blipFill>
        <p:spPr>
          <a:xfrm>
            <a:off x="-136072" y="1825721"/>
            <a:ext cx="3077029" cy="3065593"/>
          </a:xfrm>
          <a:prstGeom prst="rect">
            <a:avLst/>
          </a:prstGeom>
        </p:spPr>
      </p:pic>
      <p:sp>
        <p:nvSpPr>
          <p:cNvPr id="9" name="タイトル 1"/>
          <p:cNvSpPr txBox="1">
            <a:spLocks/>
          </p:cNvSpPr>
          <p:nvPr/>
        </p:nvSpPr>
        <p:spPr>
          <a:xfrm>
            <a:off x="781870" y="471064"/>
            <a:ext cx="7991594"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t>商品の印象に影響を与えた事例</a:t>
            </a:r>
            <a:endParaRPr lang="ja-JP" altLang="en-US" dirty="0"/>
          </a:p>
        </p:txBody>
      </p:sp>
      <p:sp>
        <p:nvSpPr>
          <p:cNvPr id="10" name="タイトル 1"/>
          <p:cNvSpPr txBox="1">
            <a:spLocks/>
          </p:cNvSpPr>
          <p:nvPr/>
        </p:nvSpPr>
        <p:spPr>
          <a:xfrm>
            <a:off x="2584450" y="1989591"/>
            <a:ext cx="6559550" cy="36125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800" dirty="0" smtClean="0"/>
              <a:t>飲むデザートとして発売</a:t>
            </a:r>
            <a:endParaRPr lang="en-US" altLang="ja-JP" sz="2800" dirty="0" smtClean="0"/>
          </a:p>
          <a:p>
            <a:r>
              <a:rPr lang="ja-JP" altLang="en-US" sz="2800" dirty="0" smtClean="0"/>
              <a:t>ゼリーのイメージなどを擬人化し、</a:t>
            </a:r>
            <a:endParaRPr lang="en-US" altLang="ja-JP" sz="2800" dirty="0" smtClean="0"/>
          </a:p>
          <a:p>
            <a:r>
              <a:rPr lang="ja-JP" altLang="en-US" sz="2800" dirty="0" smtClean="0"/>
              <a:t>女性アイドルを起用したＣＭを放映した</a:t>
            </a:r>
            <a:endParaRPr lang="en-US" altLang="ja-JP" sz="2800" dirty="0" smtClean="0"/>
          </a:p>
          <a:p>
            <a:endParaRPr lang="en-US" altLang="ja-JP" sz="2800" dirty="0" smtClean="0"/>
          </a:p>
          <a:p>
            <a:r>
              <a:rPr lang="ja-JP" altLang="en-US" sz="2800" dirty="0" smtClean="0"/>
              <a:t>商品以上にＣＭの印象が話題となった</a:t>
            </a:r>
            <a:endParaRPr lang="en-US" altLang="ja-JP" sz="2800" dirty="0" smtClean="0"/>
          </a:p>
          <a:p>
            <a:r>
              <a:rPr lang="ja-JP" altLang="en-US" sz="2800" dirty="0"/>
              <a:t>「</a:t>
            </a:r>
            <a:r>
              <a:rPr lang="ja-JP" altLang="en-US" sz="2800" dirty="0" smtClean="0"/>
              <a:t>セクシー」など</a:t>
            </a:r>
            <a:r>
              <a:rPr lang="ja-JP" altLang="en-US" sz="2800" dirty="0"/>
              <a:t>の</a:t>
            </a:r>
            <a:r>
              <a:rPr lang="ja-JP" altLang="en-US" sz="2800" dirty="0" smtClean="0"/>
              <a:t>意見</a:t>
            </a:r>
            <a:r>
              <a:rPr lang="ja-JP" altLang="en-US" sz="2800" dirty="0"/>
              <a:t>が</a:t>
            </a:r>
            <a:r>
              <a:rPr lang="ja-JP" altLang="en-US" sz="2800" dirty="0" smtClean="0"/>
              <a:t>上がった</a:t>
            </a:r>
            <a:endParaRPr lang="ja-JP" altLang="en-US" sz="2800" dirty="0"/>
          </a:p>
        </p:txBody>
      </p:sp>
      <p:sp>
        <p:nvSpPr>
          <p:cNvPr id="3" name="正方形/長方形 2"/>
          <p:cNvSpPr/>
          <p:nvPr/>
        </p:nvSpPr>
        <p:spPr>
          <a:xfrm>
            <a:off x="2561996" y="1691344"/>
            <a:ext cx="2215671" cy="707886"/>
          </a:xfrm>
          <a:prstGeom prst="rect">
            <a:avLst/>
          </a:prstGeom>
        </p:spPr>
        <p:txBody>
          <a:bodyPr wrap="none">
            <a:spAutoFit/>
          </a:bodyPr>
          <a:lstStyle/>
          <a:p>
            <a:r>
              <a:rPr lang="ja-JP" altLang="en-US" sz="4000" dirty="0" smtClean="0"/>
              <a:t>ドロリッチ</a:t>
            </a:r>
            <a:endParaRPr lang="ja-JP" altLang="en-US" sz="4000" dirty="0"/>
          </a:p>
        </p:txBody>
      </p:sp>
    </p:spTree>
    <p:extLst>
      <p:ext uri="{BB962C8B-B14F-4D97-AF65-F5344CB8AC3E}">
        <p14:creationId xmlns:p14="http://schemas.microsoft.com/office/powerpoint/2010/main" xmlns="" val="9479407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458911"/>
            <a:ext cx="7886700" cy="1325563"/>
          </a:xfrm>
        </p:spPr>
        <p:txBody>
          <a:bodyPr>
            <a:normAutofit/>
          </a:bodyPr>
          <a:lstStyle/>
          <a:p>
            <a:r>
              <a:rPr lang="ja-JP" altLang="en-US" sz="4800" dirty="0"/>
              <a:t>仮説</a:t>
            </a:r>
            <a:r>
              <a:rPr lang="ja-JP" altLang="en-US" sz="4800" dirty="0" smtClean="0"/>
              <a:t>の検証で考えられる条件</a:t>
            </a:r>
            <a:endParaRPr kumimoji="1" lang="ja-JP" altLang="en-US" sz="4800"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27</a:t>
            </a:fld>
            <a:endParaRPr kumimoji="1" lang="ja-JP" altLang="en-US"/>
          </a:p>
        </p:txBody>
      </p:sp>
      <p:sp>
        <p:nvSpPr>
          <p:cNvPr id="5" name="タイトル 1"/>
          <p:cNvSpPr txBox="1">
            <a:spLocks/>
          </p:cNvSpPr>
          <p:nvPr/>
        </p:nvSpPr>
        <p:spPr>
          <a:xfrm>
            <a:off x="-1" y="1"/>
            <a:ext cx="4441372"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研究目標、仮説の方向性</a:t>
            </a:r>
          </a:p>
        </p:txBody>
      </p:sp>
      <p:sp>
        <p:nvSpPr>
          <p:cNvPr id="6" name="タイトル 1"/>
          <p:cNvSpPr txBox="1">
            <a:spLocks/>
          </p:cNvSpPr>
          <p:nvPr/>
        </p:nvSpPr>
        <p:spPr>
          <a:xfrm>
            <a:off x="628650" y="2191194"/>
            <a:ext cx="78867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endParaRPr lang="ja-JP" altLang="en-US" dirty="0"/>
          </a:p>
        </p:txBody>
      </p:sp>
      <p:sp>
        <p:nvSpPr>
          <p:cNvPr id="7" name="タイトル 1"/>
          <p:cNvSpPr txBox="1">
            <a:spLocks/>
          </p:cNvSpPr>
          <p:nvPr/>
        </p:nvSpPr>
        <p:spPr>
          <a:xfrm>
            <a:off x="628650" y="1900848"/>
            <a:ext cx="8200571" cy="48206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sz="3600" dirty="0"/>
              <a:t>‣</a:t>
            </a:r>
            <a:r>
              <a:rPr lang="ja-JP" altLang="en-US" sz="3600" dirty="0" smtClean="0"/>
              <a:t>擬人化した場合、しない場合の違い</a:t>
            </a:r>
            <a:endParaRPr lang="en-US" altLang="ja-JP" sz="3600" dirty="0" smtClean="0"/>
          </a:p>
          <a:p>
            <a:endParaRPr lang="en-US" altLang="ja-JP" sz="3600" dirty="0"/>
          </a:p>
          <a:p>
            <a:r>
              <a:rPr lang="en-US" altLang="ja-JP" sz="3600" dirty="0" smtClean="0"/>
              <a:t>‣</a:t>
            </a:r>
            <a:r>
              <a:rPr lang="ja-JP" altLang="en-US" sz="3600" dirty="0" smtClean="0"/>
              <a:t>価格</a:t>
            </a:r>
            <a:r>
              <a:rPr lang="ja-JP" altLang="en-US" sz="3600" dirty="0"/>
              <a:t>・</a:t>
            </a:r>
            <a:r>
              <a:rPr lang="ja-JP" altLang="en-US" sz="3600" dirty="0" smtClean="0"/>
              <a:t>認知度・関与度が</a:t>
            </a:r>
            <a:endParaRPr lang="en-US" altLang="ja-JP" sz="3600" dirty="0"/>
          </a:p>
          <a:p>
            <a:pPr algn="r"/>
            <a:r>
              <a:rPr lang="ja-JP" altLang="en-US" sz="3600" dirty="0" smtClean="0"/>
              <a:t>高い</a:t>
            </a:r>
            <a:r>
              <a:rPr lang="ja-JP" altLang="en-US" sz="3600" dirty="0"/>
              <a:t>商品、低い商品で</a:t>
            </a:r>
            <a:r>
              <a:rPr lang="ja-JP" altLang="en-US" sz="3600" dirty="0" smtClean="0"/>
              <a:t>の違い</a:t>
            </a:r>
            <a:endParaRPr lang="en-US" altLang="ja-JP" sz="3600" dirty="0" smtClean="0"/>
          </a:p>
          <a:p>
            <a:pPr algn="ctr"/>
            <a:endParaRPr lang="en-US" altLang="ja-JP" sz="3600" dirty="0"/>
          </a:p>
          <a:p>
            <a:r>
              <a:rPr lang="en-US" altLang="ja-JP" sz="3600" dirty="0" smtClean="0"/>
              <a:t>‣</a:t>
            </a:r>
            <a:r>
              <a:rPr lang="ja-JP" altLang="en-US" sz="3600" dirty="0" smtClean="0"/>
              <a:t>新商品、既存商品の違い</a:t>
            </a:r>
            <a:endParaRPr lang="en-US" altLang="ja-JP" sz="3600" dirty="0" smtClean="0"/>
          </a:p>
          <a:p>
            <a:pPr algn="ctr"/>
            <a:endParaRPr lang="en-US" altLang="ja-JP" sz="3600" dirty="0" smtClean="0"/>
          </a:p>
          <a:p>
            <a:r>
              <a:rPr lang="en-US" altLang="ja-JP" sz="3600" dirty="0"/>
              <a:t>‣</a:t>
            </a:r>
            <a:r>
              <a:rPr lang="ja-JP" altLang="en-US" sz="3600" dirty="0" smtClean="0"/>
              <a:t>擬人化のパターンでの違い</a:t>
            </a:r>
            <a:endParaRPr lang="en-US" altLang="ja-JP" sz="3600" dirty="0"/>
          </a:p>
          <a:p>
            <a:pPr algn="ctr"/>
            <a:endParaRPr lang="en-US" altLang="ja-JP" sz="3200" dirty="0"/>
          </a:p>
        </p:txBody>
      </p:sp>
    </p:spTree>
    <p:extLst>
      <p:ext uri="{BB962C8B-B14F-4D97-AF65-F5344CB8AC3E}">
        <p14:creationId xmlns:p14="http://schemas.microsoft.com/office/powerpoint/2010/main" xmlns="" val="14759468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r>
              <a:rPr kumimoji="1" lang="en-US" altLang="ja-JP" dirty="0" smtClean="0"/>
              <a:t>	</a:t>
            </a:r>
            <a:endParaRPr kumimoji="1" lang="ja-JP" altLang="en-US" dirty="0"/>
          </a:p>
        </p:txBody>
      </p:sp>
      <p:sp>
        <p:nvSpPr>
          <p:cNvPr id="3" name="コンテンツ プレースホルダー 2"/>
          <p:cNvSpPr>
            <a:spLocks noGrp="1"/>
          </p:cNvSpPr>
          <p:nvPr>
            <p:ph idx="1"/>
          </p:nvPr>
        </p:nvSpPr>
        <p:spPr/>
        <p:txBody>
          <a:bodyPr/>
          <a:lstStyle/>
          <a:p>
            <a:r>
              <a:rPr lang="ja-JP" altLang="en-US" dirty="0"/>
              <a:t>テーマ</a:t>
            </a:r>
            <a:r>
              <a:rPr lang="ja-JP" altLang="en-US" dirty="0" smtClean="0"/>
              <a:t>の重要性</a:t>
            </a:r>
            <a:endParaRPr lang="en-US" altLang="ja-JP" dirty="0" smtClean="0"/>
          </a:p>
          <a:p>
            <a:r>
              <a:rPr lang="ja-JP" altLang="en-US" dirty="0" smtClean="0"/>
              <a:t>研究の対象</a:t>
            </a:r>
            <a:endParaRPr lang="en-US" altLang="ja-JP" dirty="0" smtClean="0"/>
          </a:p>
          <a:p>
            <a:r>
              <a:rPr lang="ja-JP" altLang="en-US" dirty="0"/>
              <a:t>擬人化</a:t>
            </a:r>
            <a:r>
              <a:rPr lang="ja-JP" altLang="en-US" dirty="0" smtClean="0"/>
              <a:t>に</a:t>
            </a:r>
            <a:r>
              <a:rPr lang="ja-JP" altLang="en-US" dirty="0"/>
              <a:t>関</a:t>
            </a:r>
            <a:r>
              <a:rPr lang="ja-JP" altLang="en-US" dirty="0" smtClean="0"/>
              <a:t>する研究とその不足点</a:t>
            </a:r>
            <a:endParaRPr lang="en-US" altLang="ja-JP" dirty="0" smtClean="0"/>
          </a:p>
          <a:p>
            <a:r>
              <a:rPr lang="ja-JP" altLang="en-US" dirty="0"/>
              <a:t>研究</a:t>
            </a:r>
            <a:r>
              <a:rPr lang="ja-JP" altLang="en-US" dirty="0" smtClean="0"/>
              <a:t>目標、仮説の方向性</a:t>
            </a:r>
            <a:endParaRPr lang="en-US" altLang="ja-JP" dirty="0" smtClean="0"/>
          </a:p>
          <a:p>
            <a:r>
              <a:rPr lang="ja-JP" altLang="en-US" u="sng" dirty="0">
                <a:solidFill>
                  <a:srgbClr val="FF0000"/>
                </a:solidFill>
              </a:rPr>
              <a:t>誰</a:t>
            </a:r>
            <a:r>
              <a:rPr lang="ja-JP" altLang="en-US" u="sng" dirty="0" smtClean="0">
                <a:solidFill>
                  <a:srgbClr val="FF0000"/>
                </a:solidFill>
              </a:rPr>
              <a:t>のどのようなマーケティングに役立つか</a:t>
            </a:r>
            <a:endParaRPr lang="en-US" altLang="ja-JP" u="sng" dirty="0" smtClean="0">
              <a:solidFill>
                <a:srgbClr val="FF0000"/>
              </a:solidFill>
            </a:endParaRPr>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28</a:t>
            </a:fld>
            <a:endParaRPr kumimoji="1" lang="ja-JP" altLang="en-US"/>
          </a:p>
        </p:txBody>
      </p:sp>
    </p:spTree>
    <p:extLst>
      <p:ext uri="{BB962C8B-B14F-4D97-AF65-F5344CB8AC3E}">
        <p14:creationId xmlns:p14="http://schemas.microsoft.com/office/powerpoint/2010/main" xmlns="" val="397851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81353" y="1801885"/>
            <a:ext cx="8581292" cy="1791764"/>
          </a:xfrm>
        </p:spPr>
        <p:txBody>
          <a:bodyPr>
            <a:noAutofit/>
          </a:bodyPr>
          <a:lstStyle/>
          <a:p>
            <a:pPr marL="0" indent="0" algn="ctr">
              <a:buNone/>
            </a:pPr>
            <a:r>
              <a:rPr lang="ja-JP" altLang="en-US" sz="3200" dirty="0" smtClean="0"/>
              <a:t>企業やブランドのイメージを損なわずに、</a:t>
            </a:r>
            <a:endParaRPr lang="en-US" altLang="ja-JP" sz="3200" dirty="0" smtClean="0"/>
          </a:p>
          <a:p>
            <a:pPr marL="0" indent="0" algn="ctr">
              <a:buNone/>
            </a:pPr>
            <a:r>
              <a:rPr lang="ja-JP" altLang="en-US" sz="3200" dirty="0" smtClean="0"/>
              <a:t>その企業やブランドに関心のなかった消費者を</a:t>
            </a:r>
            <a:endParaRPr lang="en-US" altLang="ja-JP" sz="3200" dirty="0" smtClean="0"/>
          </a:p>
          <a:p>
            <a:pPr marL="0" indent="0" algn="ctr">
              <a:buNone/>
            </a:pPr>
            <a:r>
              <a:rPr lang="ja-JP" altLang="en-US" sz="3200" dirty="0" smtClean="0"/>
              <a:t>引き付けるためのマーケティング</a:t>
            </a:r>
            <a:endParaRPr kumimoji="1" lang="ja-JP" altLang="en-US" sz="3200" dirty="0"/>
          </a:p>
        </p:txBody>
      </p:sp>
      <p:sp>
        <p:nvSpPr>
          <p:cNvPr id="4" name="タイトル 1"/>
          <p:cNvSpPr txBox="1">
            <a:spLocks/>
          </p:cNvSpPr>
          <p:nvPr/>
        </p:nvSpPr>
        <p:spPr>
          <a:xfrm>
            <a:off x="-1" y="0"/>
            <a:ext cx="9144001" cy="13154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4000" dirty="0"/>
              <a:t>誰のどのようなマーケティングに役立つか</a:t>
            </a:r>
            <a:endParaRPr lang="en-US" altLang="ja-JP" sz="4000" dirty="0"/>
          </a:p>
        </p:txBody>
      </p:sp>
      <p:sp>
        <p:nvSpPr>
          <p:cNvPr id="2" name="スライド番号プレースホルダー 1"/>
          <p:cNvSpPr>
            <a:spLocks noGrp="1"/>
          </p:cNvSpPr>
          <p:nvPr>
            <p:ph type="sldNum" sz="quarter" idx="12"/>
          </p:nvPr>
        </p:nvSpPr>
        <p:spPr/>
        <p:txBody>
          <a:bodyPr/>
          <a:lstStyle/>
          <a:p>
            <a:fld id="{A7286197-5D4B-4009-A08A-8A8FB66883FE}" type="slidenum">
              <a:rPr kumimoji="1" lang="ja-JP" altLang="en-US" smtClean="0"/>
              <a:pPr/>
              <a:t>29</a:t>
            </a:fld>
            <a:endParaRPr kumimoji="1" lang="ja-JP" altLang="en-US"/>
          </a:p>
        </p:txBody>
      </p:sp>
      <p:grpSp>
        <p:nvGrpSpPr>
          <p:cNvPr id="9" name="グループ化 8"/>
          <p:cNvGrpSpPr/>
          <p:nvPr/>
        </p:nvGrpSpPr>
        <p:grpSpPr>
          <a:xfrm>
            <a:off x="1168137" y="4151086"/>
            <a:ext cx="6807724" cy="2205265"/>
            <a:chOff x="953743" y="3993332"/>
            <a:chExt cx="7317298" cy="2293663"/>
          </a:xfrm>
        </p:grpSpPr>
        <p:pic>
          <p:nvPicPr>
            <p:cNvPr id="5" name="図 4"/>
            <p:cNvPicPr>
              <a:picLocks noChangeAspect="1"/>
            </p:cNvPicPr>
            <p:nvPr/>
          </p:nvPicPr>
          <p:blipFill rotWithShape="1">
            <a:blip r:embed="rId2" cstate="print">
              <a:extLst>
                <a:ext uri="{BEBA8EAE-BF5A-486C-A8C5-ECC9F3942E4B}">
                  <a14:imgProps xmlns:a14="http://schemas.microsoft.com/office/drawing/2010/main" xmlns="">
                    <a14:imgLayer r:embed="rId3">
                      <a14:imgEffect>
                        <a14:backgroundRemoval t="52154" b="98154" l="0" r="64379">
                          <a14:foregroundMark x1="10294" y1="55077" x2="12582" y2="96462"/>
                          <a14:foregroundMark x1="24510" y1="59385" x2="23039" y2="96923"/>
                          <a14:foregroundMark x1="54902" y1="61846" x2="52451" y2="96615"/>
                          <a14:foregroundMark x1="50490" y1="73231" x2="50490" y2="71077"/>
                          <a14:foregroundMark x1="59477" y1="72615" x2="58660" y2="69846"/>
                          <a14:foregroundMark x1="61275" y1="71538" x2="59967" y2="69077"/>
                          <a14:foregroundMark x1="28922" y1="73385" x2="29412" y2="77692"/>
                          <a14:backgroundMark x1="60458" y1="71692" x2="59641" y2="69385"/>
                          <a14:backgroundMark x1="19608" y1="75385" x2="19935" y2="74615"/>
                          <a14:backgroundMark x1="28105" y1="75538" x2="27941" y2="74769"/>
                          <a14:backgroundMark x1="27941" y1="78154" x2="28105" y2="77538"/>
                          <a14:backgroundMark x1="28431" y1="76615" x2="28268" y2="76154"/>
                          <a14:backgroundMark x1="33170" y1="77385" x2="33824" y2="77077"/>
                          <a14:backgroundMark x1="36601" y1="76615" x2="36601" y2="75692"/>
                          <a14:backgroundMark x1="41176" y1="82923" x2="41176" y2="82154"/>
                          <a14:backgroundMark x1="24346" y1="85077" x2="24510" y2="82769"/>
                          <a14:backgroundMark x1="36601" y1="75077" x2="36601" y2="74462"/>
                        </a14:backgroundRemoval>
                      </a14:imgEffect>
                    </a14:imgLayer>
                  </a14:imgProps>
                </a:ext>
                <a:ext uri="{28A0092B-C50C-407E-A947-70E740481C1C}">
                  <a14:useLocalDpi xmlns:a14="http://schemas.microsoft.com/office/drawing/2010/main" xmlns="" val="0"/>
                </a:ext>
              </a:extLst>
            </a:blip>
            <a:srcRect t="52222" r="35367"/>
            <a:stretch/>
          </p:blipFill>
          <p:spPr>
            <a:xfrm>
              <a:off x="5443649" y="4067175"/>
              <a:ext cx="2827392" cy="2219820"/>
            </a:xfrm>
            <a:prstGeom prst="rect">
              <a:avLst/>
            </a:prstGeom>
          </p:spPr>
        </p:pic>
        <p:pic>
          <p:nvPicPr>
            <p:cNvPr id="6" name="図 5"/>
            <p:cNvPicPr>
              <a:picLocks noChangeAspect="1"/>
            </p:cNvPicPr>
            <p:nvPr/>
          </p:nvPicPr>
          <p:blipFill rotWithShape="1">
            <a:blip r:embed="rId4" cstate="print">
              <a:extLst>
                <a:ext uri="{BEBA8EAE-BF5A-486C-A8C5-ECC9F3942E4B}">
                  <a14:imgProps xmlns:a14="http://schemas.microsoft.com/office/drawing/2010/main" xmlns="">
                    <a14:imgLayer r:embed="rId3">
                      <a14:imgEffect>
                        <a14:backgroundRemoval t="0" b="46769" l="0" r="98203">
                          <a14:foregroundMark x1="20915" y1="45077" x2="20915" y2="39538"/>
                          <a14:foregroundMark x1="37418" y1="44769" x2="37582" y2="38923"/>
                          <a14:foregroundMark x1="38399" y1="30769" x2="38072" y2="7231"/>
                          <a14:foregroundMark x1="48693" y1="44769" x2="52614" y2="4615"/>
                          <a14:foregroundMark x1="70588" y1="43846" x2="68954" y2="15231"/>
                          <a14:foregroundMark x1="74183" y1="43692" x2="72876" y2="29692"/>
                          <a14:foregroundMark x1="84641" y1="44923" x2="88399" y2="5077"/>
                          <a14:foregroundMark x1="89379" y1="12308" x2="95261" y2="12923"/>
                          <a14:foregroundMark x1="92320" y1="44769" x2="92157" y2="35692"/>
                          <a14:foregroundMark x1="81209" y1="44615" x2="82026" y2="44308"/>
                          <a14:foregroundMark x1="59150" y1="12462" x2="60294" y2="17385"/>
                        </a14:backgroundRemoval>
                      </a14:imgEffect>
                    </a14:imgLayer>
                  </a14:imgProps>
                </a:ext>
                <a:ext uri="{28A0092B-C50C-407E-A947-70E740481C1C}">
                  <a14:useLocalDpi xmlns:a14="http://schemas.microsoft.com/office/drawing/2010/main" xmlns="" val="0"/>
                </a:ext>
              </a:extLst>
            </a:blip>
            <a:srcRect b="52667"/>
            <a:stretch/>
          </p:blipFill>
          <p:spPr>
            <a:xfrm>
              <a:off x="953743" y="3993332"/>
              <a:ext cx="4562476" cy="2293663"/>
            </a:xfrm>
            <a:prstGeom prst="rect">
              <a:avLst/>
            </a:prstGeom>
          </p:spPr>
        </p:pic>
      </p:grpSp>
    </p:spTree>
    <p:extLst>
      <p:ext uri="{BB962C8B-B14F-4D97-AF65-F5344CB8AC3E}">
        <p14:creationId xmlns:p14="http://schemas.microsoft.com/office/powerpoint/2010/main" xmlns="" val="2870678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
            <a:ext cx="2308514" cy="568036"/>
          </a:xfrm>
        </p:spPr>
        <p:txBody>
          <a:bodyPr>
            <a:normAutofit/>
          </a:bodyPr>
          <a:lstStyle/>
          <a:p>
            <a:r>
              <a:rPr kumimoji="1" lang="ja-JP" altLang="en-US" sz="2400" dirty="0" smtClean="0"/>
              <a:t>テーマの重要性</a:t>
            </a:r>
            <a:endParaRPr kumimoji="1" lang="ja-JP" altLang="en-US" sz="2400" dirty="0"/>
          </a:p>
        </p:txBody>
      </p:sp>
      <p:sp>
        <p:nvSpPr>
          <p:cNvPr id="3" name="コンテンツ プレースホルダー 2"/>
          <p:cNvSpPr>
            <a:spLocks noGrp="1"/>
          </p:cNvSpPr>
          <p:nvPr>
            <p:ph idx="1"/>
          </p:nvPr>
        </p:nvSpPr>
        <p:spPr>
          <a:xfrm>
            <a:off x="337705" y="1022854"/>
            <a:ext cx="8515350" cy="695902"/>
          </a:xfrm>
        </p:spPr>
        <p:txBody>
          <a:bodyPr>
            <a:noAutofit/>
          </a:bodyPr>
          <a:lstStyle/>
          <a:p>
            <a:pPr marL="0" indent="0">
              <a:buNone/>
            </a:pPr>
            <a:r>
              <a:rPr kumimoji="1" lang="ja-JP" altLang="en-US" sz="3600" dirty="0" smtClean="0"/>
              <a:t>擬人化を使った映画やゲームが増えてきた</a:t>
            </a:r>
            <a:endParaRPr kumimoji="1" lang="ja-JP" altLang="en-US" sz="3600" dirty="0"/>
          </a:p>
        </p:txBody>
      </p:sp>
      <p:sp>
        <p:nvSpPr>
          <p:cNvPr id="4" name="スライド番号プレースホルダー 3"/>
          <p:cNvSpPr>
            <a:spLocks noGrp="1"/>
          </p:cNvSpPr>
          <p:nvPr>
            <p:ph type="sldNum" sz="quarter" idx="12"/>
          </p:nvPr>
        </p:nvSpPr>
        <p:spPr>
          <a:xfrm>
            <a:off x="6457950" y="6297358"/>
            <a:ext cx="2057400" cy="365125"/>
          </a:xfrm>
        </p:spPr>
        <p:txBody>
          <a:bodyPr/>
          <a:lstStyle/>
          <a:p>
            <a:fld id="{A7286197-5D4B-4009-A08A-8A8FB66883FE}" type="slidenum">
              <a:rPr kumimoji="1" lang="ja-JP" altLang="en-US" smtClean="0"/>
              <a:pPr/>
              <a:t>3</a:t>
            </a:fld>
            <a:endParaRPr kumimoji="1" lang="ja-JP" altLang="en-US"/>
          </a:p>
        </p:txBody>
      </p:sp>
      <p:pic>
        <p:nvPicPr>
          <p:cNvPr id="1026" name="Picture 2"/>
          <p:cNvPicPr>
            <a:picLocks noChangeAspect="1" noChangeArrowheads="1"/>
          </p:cNvPicPr>
          <p:nvPr/>
        </p:nvPicPr>
        <p:blipFill>
          <a:blip r:embed="rId3" cstate="print"/>
          <a:srcRect/>
          <a:stretch>
            <a:fillRect/>
          </a:stretch>
        </p:blipFill>
        <p:spPr bwMode="auto">
          <a:xfrm>
            <a:off x="875993" y="1547813"/>
            <a:ext cx="2495550" cy="2847975"/>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4730392" y="1829262"/>
            <a:ext cx="3724275" cy="2314575"/>
          </a:xfrm>
          <a:prstGeom prst="rect">
            <a:avLst/>
          </a:prstGeom>
          <a:noFill/>
          <a:ln w="9525">
            <a:noFill/>
            <a:miter lim="800000"/>
            <a:headEnd/>
            <a:tailEnd/>
          </a:ln>
        </p:spPr>
      </p:pic>
      <p:pic>
        <p:nvPicPr>
          <p:cNvPr id="1028" name="Picture 4"/>
          <p:cNvPicPr>
            <a:picLocks noChangeAspect="1" noChangeArrowheads="1"/>
          </p:cNvPicPr>
          <p:nvPr/>
        </p:nvPicPr>
        <p:blipFill>
          <a:blip r:embed="rId5" cstate="print"/>
          <a:srcRect/>
          <a:stretch>
            <a:fillRect/>
          </a:stretch>
        </p:blipFill>
        <p:spPr bwMode="auto">
          <a:xfrm>
            <a:off x="4858057" y="4201293"/>
            <a:ext cx="3409950" cy="2466975"/>
          </a:xfrm>
          <a:prstGeom prst="rect">
            <a:avLst/>
          </a:prstGeom>
          <a:noFill/>
          <a:ln w="9525">
            <a:noFill/>
            <a:miter lim="800000"/>
            <a:headEnd/>
            <a:tailEnd/>
          </a:ln>
        </p:spPr>
      </p:pic>
      <p:pic>
        <p:nvPicPr>
          <p:cNvPr id="1029" name="Picture 5"/>
          <p:cNvPicPr>
            <a:picLocks noChangeAspect="1" noChangeArrowheads="1"/>
          </p:cNvPicPr>
          <p:nvPr/>
        </p:nvPicPr>
        <p:blipFill>
          <a:blip r:embed="rId6" cstate="print"/>
          <a:srcRect/>
          <a:stretch>
            <a:fillRect/>
          </a:stretch>
        </p:blipFill>
        <p:spPr bwMode="auto">
          <a:xfrm>
            <a:off x="557980" y="4475060"/>
            <a:ext cx="3810000" cy="2066925"/>
          </a:xfrm>
          <a:prstGeom prst="rect">
            <a:avLst/>
          </a:prstGeom>
          <a:noFill/>
          <a:ln w="9525">
            <a:noFill/>
            <a:miter lim="800000"/>
            <a:headEnd/>
            <a:tailEnd/>
          </a:ln>
        </p:spPr>
      </p:pic>
    </p:spTree>
    <p:extLst>
      <p:ext uri="{BB962C8B-B14F-4D97-AF65-F5344CB8AC3E}">
        <p14:creationId xmlns:p14="http://schemas.microsoft.com/office/powerpoint/2010/main" xmlns="" val="342805491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259714"/>
            <a:ext cx="7886700" cy="1325563"/>
          </a:xfrm>
        </p:spPr>
        <p:txBody>
          <a:bodyPr>
            <a:normAutofit/>
          </a:bodyPr>
          <a:lstStyle/>
          <a:p>
            <a:r>
              <a:rPr kumimoji="1" lang="ja-JP" altLang="en-US" sz="3600" dirty="0" smtClean="0"/>
              <a:t>参考文献、ＵＲＬ</a:t>
            </a:r>
            <a:endParaRPr kumimoji="1" lang="ja-JP" altLang="en-US" sz="3600" dirty="0"/>
          </a:p>
        </p:txBody>
      </p:sp>
      <p:sp>
        <p:nvSpPr>
          <p:cNvPr id="3" name="コンテンツ プレースホルダー 2"/>
          <p:cNvSpPr>
            <a:spLocks noGrp="1"/>
          </p:cNvSpPr>
          <p:nvPr>
            <p:ph idx="1"/>
          </p:nvPr>
        </p:nvSpPr>
        <p:spPr>
          <a:xfrm>
            <a:off x="121920" y="931642"/>
            <a:ext cx="9022080" cy="5558916"/>
          </a:xfrm>
        </p:spPr>
        <p:txBody>
          <a:bodyPr>
            <a:normAutofit/>
          </a:bodyPr>
          <a:lstStyle/>
          <a:p>
            <a:pPr marL="0" indent="0">
              <a:buNone/>
            </a:pPr>
            <a:r>
              <a:rPr lang="ja-JP" altLang="en-US" sz="1400" dirty="0" smtClean="0">
                <a:latin typeface="+mn-ea"/>
              </a:rPr>
              <a:t>・関沢英彦 （</a:t>
            </a:r>
            <a:r>
              <a:rPr lang="en-US" altLang="ja-JP" sz="1400" dirty="0" smtClean="0">
                <a:latin typeface="+mn-ea"/>
              </a:rPr>
              <a:t>2012)</a:t>
            </a:r>
            <a:r>
              <a:rPr lang="ja-JP" altLang="en-US" sz="1400" dirty="0" smtClean="0">
                <a:latin typeface="+mn-ea"/>
              </a:rPr>
              <a:t>　</a:t>
            </a:r>
            <a:r>
              <a:rPr lang="en-US" altLang="ja-JP" sz="1400" dirty="0" smtClean="0">
                <a:latin typeface="+mn-ea"/>
              </a:rPr>
              <a:t>『</a:t>
            </a:r>
            <a:r>
              <a:rPr lang="ja-JP" altLang="en-US" sz="1400" dirty="0">
                <a:latin typeface="+mn-ea"/>
              </a:rPr>
              <a:t>父さんは犬</a:t>
            </a:r>
            <a:r>
              <a:rPr lang="en-US" altLang="ja-JP" sz="1400" dirty="0">
                <a:latin typeface="+mn-ea"/>
              </a:rPr>
              <a:t>-</a:t>
            </a:r>
            <a:r>
              <a:rPr lang="ja-JP" altLang="en-US" sz="1400" dirty="0">
                <a:latin typeface="+mn-ea"/>
              </a:rPr>
              <a:t>広告における擬人化</a:t>
            </a:r>
            <a:r>
              <a:rPr lang="en-US" altLang="ja-JP" sz="1400" dirty="0" smtClean="0">
                <a:latin typeface="+mn-ea"/>
              </a:rPr>
              <a:t>』,</a:t>
            </a:r>
            <a:r>
              <a:rPr lang="ja-JP" altLang="en-US" sz="1400" dirty="0" smtClean="0">
                <a:latin typeface="+mn-ea"/>
              </a:rPr>
              <a:t>「コミュニケーション科学」</a:t>
            </a:r>
            <a:r>
              <a:rPr lang="en-US" altLang="ja-JP" sz="1400" dirty="0">
                <a:latin typeface="+mn-ea"/>
              </a:rPr>
              <a:t> (</a:t>
            </a:r>
            <a:r>
              <a:rPr lang="en-US" altLang="ja-JP" sz="1400" dirty="0" smtClean="0">
                <a:latin typeface="+mn-ea"/>
              </a:rPr>
              <a:t>35,19-47</a:t>
            </a:r>
            <a:r>
              <a:rPr lang="en-US" altLang="ja-JP" sz="1400" dirty="0">
                <a:latin typeface="+mn-ea"/>
              </a:rPr>
              <a:t>)</a:t>
            </a:r>
            <a:r>
              <a:rPr lang="en-US" altLang="ja-JP" sz="1400" dirty="0" smtClean="0">
                <a:latin typeface="+mn-ea"/>
              </a:rPr>
              <a:t> </a:t>
            </a:r>
            <a:r>
              <a:rPr lang="ja-JP" altLang="en-US" sz="1400" dirty="0" smtClean="0">
                <a:latin typeface="+mn-ea"/>
              </a:rPr>
              <a:t>　</a:t>
            </a:r>
            <a:endParaRPr lang="en-US" altLang="ja-JP" sz="1400" dirty="0" smtClean="0">
              <a:latin typeface="+mn-ea"/>
            </a:endParaRPr>
          </a:p>
          <a:p>
            <a:pPr marL="0" indent="0">
              <a:buNone/>
            </a:pPr>
            <a:r>
              <a:rPr lang="ja-JP" altLang="en-US" sz="1400" dirty="0" smtClean="0">
                <a:latin typeface="+mn-ea"/>
              </a:rPr>
              <a:t>・大澤博隆（</a:t>
            </a:r>
            <a:r>
              <a:rPr lang="en-US" altLang="ja-JP" sz="1400" dirty="0" smtClean="0">
                <a:latin typeface="+mn-ea"/>
              </a:rPr>
              <a:t>2008</a:t>
            </a:r>
            <a:r>
              <a:rPr lang="ja-JP" altLang="en-US" sz="1400" dirty="0" smtClean="0">
                <a:latin typeface="+mn-ea"/>
              </a:rPr>
              <a:t>）</a:t>
            </a:r>
            <a:r>
              <a:rPr lang="en-US" altLang="ja-JP" sz="1400" dirty="0" smtClean="0">
                <a:latin typeface="+mn-ea"/>
              </a:rPr>
              <a:t>『</a:t>
            </a:r>
            <a:r>
              <a:rPr lang="ja-JP" altLang="en-US" sz="1400" dirty="0" smtClean="0">
                <a:latin typeface="+mn-ea"/>
              </a:rPr>
              <a:t>物体の擬人化を利用した情報提示手法の提案と評価</a:t>
            </a:r>
            <a:r>
              <a:rPr lang="en-US" altLang="ja-JP" sz="1400" dirty="0" smtClean="0">
                <a:latin typeface="+mn-ea"/>
              </a:rPr>
              <a:t>』,</a:t>
            </a:r>
            <a:r>
              <a:rPr lang="ja-JP" altLang="en-US" sz="1400" dirty="0">
                <a:latin typeface="+mn-ea"/>
              </a:rPr>
              <a:t>大澤</a:t>
            </a:r>
            <a:r>
              <a:rPr lang="ja-JP" altLang="en-US" sz="1400" dirty="0" smtClean="0">
                <a:latin typeface="+mn-ea"/>
              </a:rPr>
              <a:t>氏の</a:t>
            </a:r>
            <a:r>
              <a:rPr lang="ja-JP" altLang="en-US" sz="1400" dirty="0" smtClean="0"/>
              <a:t>博士論文より</a:t>
            </a:r>
            <a:r>
              <a:rPr lang="ja-JP" altLang="en-US" sz="1400" dirty="0" smtClean="0">
                <a:latin typeface="+mn-ea"/>
              </a:rPr>
              <a:t>　　　　　　　　　　　　</a:t>
            </a:r>
            <a:endParaRPr lang="en-US" altLang="ja-JP" sz="1400" dirty="0">
              <a:latin typeface="+mn-ea"/>
            </a:endParaRPr>
          </a:p>
          <a:p>
            <a:pPr marL="0" indent="0">
              <a:buNone/>
            </a:pPr>
            <a:r>
              <a:rPr lang="ja-JP" altLang="en-US" sz="1400" dirty="0" smtClean="0">
                <a:latin typeface="+mn-ea"/>
              </a:rPr>
              <a:t>・鈴木聡</a:t>
            </a:r>
            <a:r>
              <a:rPr lang="en-US" altLang="ja-JP" sz="1400" dirty="0" smtClean="0">
                <a:latin typeface="+mn-ea"/>
              </a:rPr>
              <a:t>,</a:t>
            </a:r>
            <a:r>
              <a:rPr lang="ja-JP" altLang="en-US" sz="1400" dirty="0" smtClean="0">
                <a:latin typeface="+mn-ea"/>
              </a:rPr>
              <a:t>山田誠二（</a:t>
            </a:r>
            <a:r>
              <a:rPr lang="en-US" altLang="ja-JP" sz="1400" dirty="0" smtClean="0">
                <a:latin typeface="+mn-ea"/>
              </a:rPr>
              <a:t>2005)『</a:t>
            </a:r>
            <a:r>
              <a:rPr lang="ja-JP" altLang="en-US" sz="1400" dirty="0">
                <a:latin typeface="+mn-ea"/>
              </a:rPr>
              <a:t>擬人化エージェントによるオーバーハードコミュニケーションのユーザの態度への影響</a:t>
            </a:r>
            <a:r>
              <a:rPr lang="en-US" altLang="ja-JP" sz="1400" dirty="0">
                <a:latin typeface="+mn-ea"/>
              </a:rPr>
              <a:t>』,</a:t>
            </a:r>
            <a:r>
              <a:rPr lang="ja-JP" altLang="en-US" sz="1400" dirty="0">
                <a:latin typeface="+mn-ea"/>
              </a:rPr>
              <a:t>「情報処理学会論文誌」（</a:t>
            </a:r>
            <a:r>
              <a:rPr lang="en-US" altLang="ja-JP" sz="1400" dirty="0" smtClean="0">
                <a:latin typeface="+mn-ea"/>
              </a:rPr>
              <a:t>46,1093-1100</a:t>
            </a:r>
            <a:r>
              <a:rPr lang="ja-JP" altLang="en-US" sz="1400" dirty="0" smtClean="0">
                <a:latin typeface="+mn-ea"/>
              </a:rPr>
              <a:t>）</a:t>
            </a:r>
            <a:r>
              <a:rPr lang="en-US" altLang="ja-JP" sz="1400" dirty="0" smtClean="0">
                <a:latin typeface="+mn-ea"/>
              </a:rPr>
              <a:t> </a:t>
            </a:r>
            <a:r>
              <a:rPr lang="ja-JP" altLang="en-US" sz="1400" dirty="0" smtClean="0">
                <a:latin typeface="+mn-ea"/>
              </a:rPr>
              <a:t> </a:t>
            </a:r>
            <a:endParaRPr lang="en-US" altLang="ja-JP" sz="1400" dirty="0" smtClean="0">
              <a:latin typeface="+mn-ea"/>
            </a:endParaRPr>
          </a:p>
          <a:p>
            <a:pPr marL="0" indent="0">
              <a:buNone/>
            </a:pPr>
            <a:r>
              <a:rPr lang="ja-JP" altLang="en-US" sz="1400" dirty="0">
                <a:latin typeface="+mn-ea"/>
              </a:rPr>
              <a:t>・木村知</a:t>
            </a:r>
            <a:r>
              <a:rPr lang="ja-JP" altLang="en-US" sz="1400" dirty="0" smtClean="0">
                <a:latin typeface="+mn-ea"/>
              </a:rPr>
              <a:t>裕</a:t>
            </a:r>
            <a:r>
              <a:rPr lang="en-US" altLang="ja-JP" sz="1400" dirty="0" smtClean="0">
                <a:latin typeface="+mn-ea"/>
              </a:rPr>
              <a:t>,</a:t>
            </a:r>
            <a:r>
              <a:rPr lang="ja-JP" altLang="en-US" sz="1400" dirty="0" smtClean="0">
                <a:latin typeface="+mn-ea"/>
              </a:rPr>
              <a:t>井口弘和 </a:t>
            </a:r>
            <a:r>
              <a:rPr lang="en-US" altLang="ja-JP" sz="1400" dirty="0" smtClean="0">
                <a:latin typeface="+mn-ea"/>
              </a:rPr>
              <a:t>(2014)『</a:t>
            </a:r>
            <a:r>
              <a:rPr lang="ja-JP" altLang="en-US" sz="1400" dirty="0" smtClean="0">
                <a:latin typeface="+mn-ea"/>
              </a:rPr>
              <a:t>乗用車</a:t>
            </a:r>
            <a:r>
              <a:rPr lang="ja-JP" altLang="en-US" sz="1400" dirty="0">
                <a:latin typeface="+mn-ea"/>
              </a:rPr>
              <a:t>デザインにおける表情印象と形状特性の</a:t>
            </a:r>
            <a:r>
              <a:rPr lang="ja-JP" altLang="en-US" sz="1400" dirty="0" smtClean="0">
                <a:latin typeface="+mn-ea"/>
              </a:rPr>
              <a:t>研究</a:t>
            </a:r>
            <a:r>
              <a:rPr lang="en-US" altLang="ja-JP" sz="1400" dirty="0">
                <a:latin typeface="+mn-ea"/>
              </a:rPr>
              <a:t>』,</a:t>
            </a:r>
            <a:r>
              <a:rPr lang="ja-JP" altLang="en-US" sz="1400" dirty="0">
                <a:latin typeface="+mn-ea"/>
              </a:rPr>
              <a:t>「情報処理学会論文誌」</a:t>
            </a:r>
            <a:r>
              <a:rPr lang="ja-JP" altLang="en-US" sz="1400" dirty="0" smtClean="0">
                <a:latin typeface="+mn-ea"/>
              </a:rPr>
              <a:t>（</a:t>
            </a:r>
            <a:r>
              <a:rPr lang="en-US" altLang="ja-JP" sz="1400" dirty="0" smtClean="0">
                <a:latin typeface="+mn-ea"/>
              </a:rPr>
              <a:t>5</a:t>
            </a:r>
            <a:r>
              <a:rPr lang="en-US" altLang="ja-JP" sz="1400" dirty="0">
                <a:latin typeface="+mn-ea"/>
              </a:rPr>
              <a:t>0</a:t>
            </a:r>
            <a:r>
              <a:rPr lang="en-US" altLang="ja-JP" sz="1400" dirty="0" smtClean="0">
                <a:latin typeface="+mn-ea"/>
              </a:rPr>
              <a:t>,184-185</a:t>
            </a:r>
            <a:r>
              <a:rPr lang="ja-JP" altLang="en-US" sz="1400" dirty="0" smtClean="0">
                <a:latin typeface="+mn-ea"/>
              </a:rPr>
              <a:t>）</a:t>
            </a:r>
            <a:r>
              <a:rPr lang="en-US" altLang="ja-JP" sz="1400" dirty="0" smtClean="0">
                <a:latin typeface="+mn-ea"/>
              </a:rPr>
              <a:t> </a:t>
            </a:r>
          </a:p>
          <a:p>
            <a:pPr marL="0" indent="0">
              <a:buNone/>
            </a:pPr>
            <a:r>
              <a:rPr lang="ja-JP" altLang="en-US" sz="1400" dirty="0">
                <a:latin typeface="+mn-ea"/>
              </a:rPr>
              <a:t>・高嶋和</a:t>
            </a:r>
            <a:r>
              <a:rPr lang="ja-JP" altLang="en-US" sz="1400" dirty="0" smtClean="0">
                <a:latin typeface="+mn-ea"/>
              </a:rPr>
              <a:t>毅</a:t>
            </a:r>
            <a:r>
              <a:rPr lang="en-US" altLang="ja-JP" sz="1400" dirty="0" smtClean="0">
                <a:latin typeface="+mn-ea"/>
              </a:rPr>
              <a:t>,</a:t>
            </a:r>
            <a:r>
              <a:rPr lang="ja-JP" altLang="en-US" sz="1400" dirty="0" smtClean="0">
                <a:latin typeface="+mn-ea"/>
              </a:rPr>
              <a:t>大森慈子</a:t>
            </a:r>
            <a:r>
              <a:rPr lang="en-US" altLang="ja-JP" sz="1400" dirty="0" smtClean="0">
                <a:latin typeface="+mn-ea"/>
              </a:rPr>
              <a:t>,</a:t>
            </a:r>
            <a:r>
              <a:rPr lang="ja-JP" altLang="en-US" sz="1400" dirty="0" smtClean="0">
                <a:latin typeface="+mn-ea"/>
              </a:rPr>
              <a:t>吉本</a:t>
            </a:r>
            <a:r>
              <a:rPr lang="ja-JP" altLang="en-US" sz="1400" dirty="0">
                <a:latin typeface="+mn-ea"/>
              </a:rPr>
              <a:t>良</a:t>
            </a:r>
            <a:r>
              <a:rPr lang="ja-JP" altLang="en-US" sz="1400" dirty="0" smtClean="0">
                <a:latin typeface="+mn-ea"/>
              </a:rPr>
              <a:t>治</a:t>
            </a:r>
            <a:r>
              <a:rPr lang="en-US" altLang="ja-JP" sz="1400" dirty="0" smtClean="0">
                <a:latin typeface="+mn-ea"/>
              </a:rPr>
              <a:t>,</a:t>
            </a:r>
            <a:r>
              <a:rPr lang="ja-JP" altLang="en-US" sz="1400" dirty="0" smtClean="0">
                <a:latin typeface="+mn-ea"/>
              </a:rPr>
              <a:t>伊藤雄一</a:t>
            </a:r>
            <a:r>
              <a:rPr lang="en-US" altLang="ja-JP" sz="1400" dirty="0" smtClean="0">
                <a:latin typeface="+mn-ea"/>
              </a:rPr>
              <a:t>,</a:t>
            </a:r>
            <a:r>
              <a:rPr lang="ja-JP" altLang="en-US" sz="1400" dirty="0" smtClean="0">
                <a:latin typeface="+mn-ea"/>
              </a:rPr>
              <a:t>北村喜文</a:t>
            </a:r>
            <a:r>
              <a:rPr lang="en-US" altLang="ja-JP" sz="1400" dirty="0" smtClean="0">
                <a:latin typeface="+mn-ea"/>
              </a:rPr>
              <a:t>,</a:t>
            </a:r>
            <a:r>
              <a:rPr lang="ja-JP" altLang="en-US" sz="1400" dirty="0" smtClean="0">
                <a:latin typeface="+mn-ea"/>
              </a:rPr>
              <a:t>岸野</a:t>
            </a:r>
            <a:r>
              <a:rPr lang="ja-JP" altLang="en-US" sz="1400" dirty="0">
                <a:latin typeface="+mn-ea"/>
              </a:rPr>
              <a:t>文郎</a:t>
            </a:r>
            <a:r>
              <a:rPr lang="en-US" altLang="ja-JP" sz="1400" dirty="0" smtClean="0">
                <a:latin typeface="+mn-ea"/>
              </a:rPr>
              <a:t>(2008)『</a:t>
            </a:r>
            <a:r>
              <a:rPr lang="ja-JP" altLang="en-US" sz="1400" dirty="0" smtClean="0">
                <a:latin typeface="+mn-ea"/>
              </a:rPr>
              <a:t>人</a:t>
            </a:r>
            <a:r>
              <a:rPr lang="ja-JP" altLang="en-US" sz="1400" dirty="0">
                <a:latin typeface="+mn-ea"/>
              </a:rPr>
              <a:t>の印象形成におけるキャラクタ瞬目率の</a:t>
            </a:r>
            <a:r>
              <a:rPr lang="ja-JP" altLang="en-US" sz="1400" dirty="0" smtClean="0">
                <a:latin typeface="+mn-ea"/>
              </a:rPr>
              <a:t>影響</a:t>
            </a:r>
            <a:r>
              <a:rPr lang="en-US" altLang="ja-JP" sz="1400" dirty="0">
                <a:latin typeface="+mn-ea"/>
              </a:rPr>
              <a:t>』,</a:t>
            </a:r>
            <a:r>
              <a:rPr lang="ja-JP" altLang="en-US" sz="1400" dirty="0" smtClean="0">
                <a:latin typeface="+mn-ea"/>
              </a:rPr>
              <a:t>「情報処理学会論文誌」（</a:t>
            </a:r>
            <a:r>
              <a:rPr lang="en-US" altLang="ja-JP" sz="1400" dirty="0" smtClean="0">
                <a:latin typeface="+mn-ea"/>
              </a:rPr>
              <a:t>49,3811-3820</a:t>
            </a:r>
            <a:r>
              <a:rPr lang="ja-JP" altLang="en-US" sz="1400" dirty="0" smtClean="0">
                <a:latin typeface="+mn-ea"/>
              </a:rPr>
              <a:t>）</a:t>
            </a:r>
            <a:r>
              <a:rPr lang="en-US" altLang="ja-JP" sz="1400" dirty="0" smtClean="0">
                <a:latin typeface="+mn-ea"/>
              </a:rPr>
              <a:t> </a:t>
            </a:r>
          </a:p>
          <a:p>
            <a:pPr marL="0" indent="0">
              <a:buNone/>
            </a:pPr>
            <a:r>
              <a:rPr lang="ja-JP" altLang="en-US" sz="1400" dirty="0">
                <a:latin typeface="+mn-ea"/>
              </a:rPr>
              <a:t>・横田</a:t>
            </a:r>
            <a:r>
              <a:rPr lang="ja-JP" altLang="en-US" sz="1400" dirty="0" smtClean="0">
                <a:latin typeface="+mn-ea"/>
              </a:rPr>
              <a:t>澄司 </a:t>
            </a:r>
            <a:r>
              <a:rPr lang="en-US" altLang="ja-JP" sz="1400" dirty="0" smtClean="0">
                <a:latin typeface="+mn-ea"/>
              </a:rPr>
              <a:t>(2008) 『</a:t>
            </a:r>
            <a:r>
              <a:rPr lang="ja-JP" altLang="en-US" sz="1400" dirty="0" smtClean="0">
                <a:latin typeface="+mn-ea"/>
              </a:rPr>
              <a:t>アルコール飲料と消費者心理　精神分析的アプローチ</a:t>
            </a:r>
            <a:r>
              <a:rPr lang="en-US" altLang="ja-JP" sz="1400" dirty="0" smtClean="0">
                <a:latin typeface="+mn-ea"/>
              </a:rPr>
              <a:t>』,</a:t>
            </a:r>
            <a:r>
              <a:rPr lang="ja-JP" altLang="en-US" sz="1400" dirty="0" smtClean="0">
                <a:latin typeface="+mn-ea"/>
              </a:rPr>
              <a:t>「日本醸造協会雑誌」（</a:t>
            </a:r>
            <a:r>
              <a:rPr lang="en-US" altLang="ja-JP" sz="1400" dirty="0" smtClean="0">
                <a:latin typeface="+mn-ea"/>
              </a:rPr>
              <a:t>76,292-295</a:t>
            </a:r>
            <a:r>
              <a:rPr lang="ja-JP" altLang="en-US" sz="1400" dirty="0" smtClean="0">
                <a:latin typeface="+mn-ea"/>
              </a:rPr>
              <a:t>）</a:t>
            </a:r>
            <a:endParaRPr lang="en-US" altLang="ja-JP" sz="1400" dirty="0" smtClean="0">
              <a:latin typeface="+mn-ea"/>
            </a:endParaRPr>
          </a:p>
          <a:p>
            <a:pPr marL="0" indent="0">
              <a:buNone/>
            </a:pPr>
            <a:r>
              <a:rPr lang="ja-JP" altLang="en-US" sz="1400" dirty="0" smtClean="0">
                <a:latin typeface="+mn-ea"/>
              </a:rPr>
              <a:t>・</a:t>
            </a:r>
            <a:r>
              <a:rPr lang="ja-JP" altLang="en-US" sz="1400" dirty="0">
                <a:latin typeface="+mn-ea"/>
              </a:rPr>
              <a:t>坂東</a:t>
            </a:r>
            <a:r>
              <a:rPr lang="ja-JP" altLang="en-US" sz="1400" dirty="0" smtClean="0">
                <a:latin typeface="+mn-ea"/>
              </a:rPr>
              <a:t>昌子</a:t>
            </a:r>
            <a:r>
              <a:rPr lang="en-US" altLang="ja-JP" sz="1400" dirty="0" smtClean="0">
                <a:latin typeface="+mn-ea"/>
              </a:rPr>
              <a:t>,</a:t>
            </a:r>
            <a:r>
              <a:rPr lang="ja-JP" altLang="en-US" sz="1400" dirty="0" smtClean="0">
                <a:latin typeface="+mn-ea"/>
              </a:rPr>
              <a:t>山下芳樹</a:t>
            </a:r>
            <a:r>
              <a:rPr lang="en-US" altLang="ja-JP" sz="1400" dirty="0" smtClean="0">
                <a:latin typeface="+mn-ea"/>
              </a:rPr>
              <a:t>,</a:t>
            </a:r>
            <a:r>
              <a:rPr lang="ja-JP" altLang="en-US" sz="1400" dirty="0" smtClean="0">
                <a:latin typeface="+mn-ea"/>
              </a:rPr>
              <a:t>上田倫也</a:t>
            </a:r>
            <a:r>
              <a:rPr lang="en-US" altLang="ja-JP" sz="1400" dirty="0" smtClean="0">
                <a:latin typeface="+mn-ea"/>
              </a:rPr>
              <a:t>,</a:t>
            </a:r>
            <a:r>
              <a:rPr lang="ja-JP" altLang="en-US" sz="1400" dirty="0" smtClean="0">
                <a:latin typeface="+mn-ea"/>
              </a:rPr>
              <a:t>石尾</a:t>
            </a:r>
            <a:r>
              <a:rPr lang="ja-JP" altLang="en-US" sz="1400" dirty="0">
                <a:latin typeface="+mn-ea"/>
              </a:rPr>
              <a:t>広</a:t>
            </a:r>
            <a:r>
              <a:rPr lang="ja-JP" altLang="en-US" sz="1400" dirty="0" smtClean="0">
                <a:latin typeface="+mn-ea"/>
              </a:rPr>
              <a:t>武</a:t>
            </a:r>
            <a:r>
              <a:rPr lang="en-US" altLang="ja-JP" sz="1400" dirty="0" smtClean="0">
                <a:latin typeface="+mn-ea"/>
              </a:rPr>
              <a:t>,</a:t>
            </a:r>
            <a:r>
              <a:rPr lang="ja-JP" altLang="en-US" sz="1400" dirty="0" smtClean="0">
                <a:latin typeface="+mn-ea"/>
              </a:rPr>
              <a:t>川村</a:t>
            </a:r>
            <a:r>
              <a:rPr lang="ja-JP" altLang="en-US" sz="1400" dirty="0">
                <a:latin typeface="+mn-ea"/>
              </a:rPr>
              <a:t>康</a:t>
            </a:r>
            <a:r>
              <a:rPr lang="ja-JP" altLang="en-US" sz="1400" dirty="0" smtClean="0">
                <a:latin typeface="+mn-ea"/>
              </a:rPr>
              <a:t>文</a:t>
            </a:r>
            <a:r>
              <a:rPr lang="en-US" altLang="ja-JP" sz="1400" dirty="0">
                <a:latin typeface="+mn-ea"/>
              </a:rPr>
              <a:t>,</a:t>
            </a:r>
            <a:r>
              <a:rPr lang="ja-JP" altLang="en-US" sz="1400" dirty="0" smtClean="0">
                <a:latin typeface="+mn-ea"/>
              </a:rPr>
              <a:t>前直</a:t>
            </a:r>
            <a:r>
              <a:rPr lang="ja-JP" altLang="en-US" sz="1400" dirty="0">
                <a:latin typeface="+mn-ea"/>
              </a:rPr>
              <a:t>弘</a:t>
            </a:r>
            <a:r>
              <a:rPr lang="ja-JP" altLang="en-US" sz="1400" dirty="0" smtClean="0">
                <a:latin typeface="+mn-ea"/>
              </a:rPr>
              <a:t>（</a:t>
            </a:r>
            <a:r>
              <a:rPr lang="en-US" altLang="ja-JP" sz="1400" dirty="0" smtClean="0">
                <a:latin typeface="+mn-ea"/>
              </a:rPr>
              <a:t>2010</a:t>
            </a:r>
            <a:r>
              <a:rPr lang="ja-JP" altLang="en-US" sz="1400" dirty="0" smtClean="0">
                <a:latin typeface="+mn-ea"/>
              </a:rPr>
              <a:t>）</a:t>
            </a:r>
            <a:r>
              <a:rPr lang="en-US" altLang="ja-JP" sz="1400" dirty="0" smtClean="0">
                <a:latin typeface="+mn-ea"/>
              </a:rPr>
              <a:t>『</a:t>
            </a:r>
            <a:r>
              <a:rPr lang="ja-JP" altLang="en-US" sz="1400" dirty="0" smtClean="0">
                <a:latin typeface="+mn-ea"/>
              </a:rPr>
              <a:t>擬人化</a:t>
            </a:r>
            <a:r>
              <a:rPr lang="ja-JP" altLang="en-US" sz="1400" dirty="0">
                <a:latin typeface="+mn-ea"/>
              </a:rPr>
              <a:t>と体験</a:t>
            </a:r>
            <a:r>
              <a:rPr lang="ja-JP" altLang="en-US" sz="1400" dirty="0" smtClean="0">
                <a:latin typeface="+mn-ea"/>
              </a:rPr>
              <a:t>学習</a:t>
            </a:r>
            <a:r>
              <a:rPr lang="en-US" altLang="ja-JP" sz="1400" dirty="0" smtClean="0">
                <a:latin typeface="+mn-ea"/>
              </a:rPr>
              <a:t>』,</a:t>
            </a:r>
            <a:r>
              <a:rPr lang="ja-JP" altLang="en-US" sz="1400" dirty="0" smtClean="0">
                <a:latin typeface="+mn-ea"/>
              </a:rPr>
              <a:t>「京都大学高等教育研究」（</a:t>
            </a:r>
            <a:r>
              <a:rPr lang="en-US" altLang="ja-JP" sz="1400" dirty="0" smtClean="0">
                <a:latin typeface="+mn-ea"/>
              </a:rPr>
              <a:t>16</a:t>
            </a:r>
            <a:r>
              <a:rPr lang="ja-JP" altLang="en-US" sz="1400" dirty="0" smtClean="0">
                <a:latin typeface="+mn-ea"/>
              </a:rPr>
              <a:t>巻</a:t>
            </a:r>
            <a:r>
              <a:rPr lang="en-US" altLang="ja-JP" sz="1400" dirty="0" smtClean="0">
                <a:latin typeface="+mn-ea"/>
              </a:rPr>
              <a:t>,16-49</a:t>
            </a:r>
            <a:r>
              <a:rPr lang="ja-JP" altLang="en-US" sz="1400" dirty="0" smtClean="0">
                <a:latin typeface="+mn-ea"/>
              </a:rPr>
              <a:t>）</a:t>
            </a:r>
            <a:endParaRPr lang="en-US" altLang="ja-JP" sz="1400" dirty="0" smtClean="0">
              <a:latin typeface="+mn-ea"/>
            </a:endParaRPr>
          </a:p>
          <a:p>
            <a:pPr marL="0" indent="0">
              <a:buNone/>
            </a:pPr>
            <a:r>
              <a:rPr lang="ja-JP" altLang="en-US" sz="1400" dirty="0" smtClean="0">
                <a:latin typeface="+mn-ea"/>
              </a:rPr>
              <a:t>・</a:t>
            </a:r>
            <a:r>
              <a:rPr lang="ja-JP" altLang="en-US" sz="1400" dirty="0">
                <a:latin typeface="+mn-ea"/>
              </a:rPr>
              <a:t>柳原</a:t>
            </a:r>
            <a:r>
              <a:rPr lang="ja-JP" altLang="en-US" sz="1400" dirty="0" smtClean="0">
                <a:latin typeface="+mn-ea"/>
              </a:rPr>
              <a:t>沙織</a:t>
            </a:r>
            <a:r>
              <a:rPr lang="en-US" altLang="ja-JP" sz="1400" dirty="0" smtClean="0">
                <a:latin typeface="+mn-ea"/>
              </a:rPr>
              <a:t>,</a:t>
            </a:r>
            <a:r>
              <a:rPr lang="ja-JP" altLang="en-US" sz="1400" dirty="0" smtClean="0">
                <a:latin typeface="+mn-ea"/>
              </a:rPr>
              <a:t>脇坂</a:t>
            </a:r>
            <a:r>
              <a:rPr lang="ja-JP" altLang="en-US" sz="1400" dirty="0">
                <a:latin typeface="+mn-ea"/>
              </a:rPr>
              <a:t>亜</a:t>
            </a:r>
            <a:r>
              <a:rPr lang="ja-JP" altLang="en-US" sz="1400" dirty="0" smtClean="0">
                <a:latin typeface="+mn-ea"/>
              </a:rPr>
              <a:t>希</a:t>
            </a:r>
            <a:r>
              <a:rPr lang="en-US" altLang="ja-JP" sz="1400" dirty="0" smtClean="0">
                <a:latin typeface="+mn-ea"/>
              </a:rPr>
              <a:t>,</a:t>
            </a:r>
            <a:r>
              <a:rPr lang="ja-JP" altLang="en-US" sz="1400" dirty="0" smtClean="0">
                <a:latin typeface="+mn-ea"/>
              </a:rPr>
              <a:t>阿部学（</a:t>
            </a:r>
            <a:r>
              <a:rPr lang="en-US" altLang="ja-JP" sz="1400" dirty="0" smtClean="0">
                <a:latin typeface="+mn-ea"/>
              </a:rPr>
              <a:t>2009</a:t>
            </a:r>
            <a:r>
              <a:rPr lang="ja-JP" altLang="en-US" sz="1400" dirty="0" smtClean="0">
                <a:latin typeface="+mn-ea"/>
              </a:rPr>
              <a:t>）</a:t>
            </a:r>
            <a:r>
              <a:rPr lang="en-US" altLang="ja-JP" sz="1400" dirty="0" smtClean="0">
                <a:latin typeface="+mn-ea"/>
              </a:rPr>
              <a:t>『</a:t>
            </a:r>
            <a:r>
              <a:rPr lang="ja-JP" altLang="en-US" sz="1400" dirty="0" smtClean="0">
                <a:latin typeface="+mn-ea"/>
              </a:rPr>
              <a:t>身体性</a:t>
            </a:r>
            <a:r>
              <a:rPr lang="ja-JP" altLang="en-US" sz="1400" dirty="0">
                <a:latin typeface="+mn-ea"/>
              </a:rPr>
              <a:t>を伴った理科学習についての試論 </a:t>
            </a:r>
            <a:r>
              <a:rPr lang="ja-JP" altLang="en-US" sz="1400" dirty="0" smtClean="0">
                <a:latin typeface="+mn-ea"/>
              </a:rPr>
              <a:t>「</a:t>
            </a:r>
            <a:r>
              <a:rPr lang="ja-JP" altLang="en-US" sz="1400" dirty="0">
                <a:latin typeface="+mn-ea"/>
              </a:rPr>
              <a:t>ダンスで、理科を学ぼう」の授業</a:t>
            </a:r>
            <a:r>
              <a:rPr lang="ja-JP" altLang="en-US" sz="1400" dirty="0" smtClean="0">
                <a:latin typeface="+mn-ea"/>
              </a:rPr>
              <a:t>分析</a:t>
            </a:r>
            <a:r>
              <a:rPr lang="en-US" altLang="ja-JP" sz="1400" dirty="0" smtClean="0">
                <a:latin typeface="+mn-ea"/>
              </a:rPr>
              <a:t>』,</a:t>
            </a:r>
            <a:r>
              <a:rPr lang="ja-JP" altLang="en-US" sz="1400" dirty="0" smtClean="0">
                <a:latin typeface="+mn-ea"/>
              </a:rPr>
              <a:t>「授業実践開発研究」（第</a:t>
            </a:r>
            <a:r>
              <a:rPr lang="en-US" altLang="ja-JP" sz="1400" dirty="0" smtClean="0">
                <a:latin typeface="+mn-ea"/>
              </a:rPr>
              <a:t>2</a:t>
            </a:r>
            <a:r>
              <a:rPr lang="ja-JP" altLang="en-US" sz="1400" dirty="0" smtClean="0">
                <a:latin typeface="+mn-ea"/>
              </a:rPr>
              <a:t>巻</a:t>
            </a:r>
            <a:r>
              <a:rPr lang="en-US" altLang="ja-JP" sz="1400" dirty="0" smtClean="0">
                <a:latin typeface="+mn-ea"/>
              </a:rPr>
              <a:t>,7-15</a:t>
            </a:r>
            <a:r>
              <a:rPr lang="ja-JP" altLang="en-US" sz="1400" dirty="0" smtClean="0">
                <a:latin typeface="+mn-ea"/>
              </a:rPr>
              <a:t>）</a:t>
            </a:r>
            <a:endParaRPr lang="en-US" altLang="ja-JP" sz="1400" dirty="0" smtClean="0">
              <a:latin typeface="+mn-ea"/>
            </a:endParaRPr>
          </a:p>
          <a:p>
            <a:pPr marL="0" indent="0">
              <a:buNone/>
            </a:pPr>
            <a:r>
              <a:rPr lang="ja-JP" altLang="en-US" sz="1400" dirty="0" smtClean="0">
                <a:latin typeface="+mn-ea"/>
              </a:rPr>
              <a:t>・刀剣乱舞　公式サイト</a:t>
            </a:r>
            <a:r>
              <a:rPr lang="ja-JP" altLang="en-US" sz="1400" dirty="0">
                <a:latin typeface="+mn-ea"/>
              </a:rPr>
              <a:t> </a:t>
            </a:r>
            <a:r>
              <a:rPr lang="en-US" altLang="ja-JP" sz="1400" dirty="0" smtClean="0">
                <a:latin typeface="+mn-ea"/>
              </a:rPr>
              <a:t>http</a:t>
            </a:r>
            <a:r>
              <a:rPr lang="en-US" altLang="ja-JP" sz="1400" dirty="0">
                <a:latin typeface="+mn-ea"/>
              </a:rPr>
              <a:t>://</a:t>
            </a:r>
            <a:r>
              <a:rPr lang="en-US" altLang="ja-JP" sz="1400" dirty="0" smtClean="0">
                <a:latin typeface="+mn-ea"/>
              </a:rPr>
              <a:t>www.dmm.com/netgame/feature/tohken.html</a:t>
            </a:r>
          </a:p>
          <a:p>
            <a:pPr marL="0" indent="0">
              <a:buNone/>
            </a:pPr>
            <a:r>
              <a:rPr lang="ja-JP" altLang="en-US" sz="1400" dirty="0" smtClean="0">
                <a:latin typeface="+mn-ea"/>
              </a:rPr>
              <a:t>・家電少女　公式サイト </a:t>
            </a:r>
            <a:r>
              <a:rPr lang="en-US" altLang="ja-JP" sz="1400" dirty="0" smtClean="0">
                <a:latin typeface="+mn-ea"/>
              </a:rPr>
              <a:t>http</a:t>
            </a:r>
            <a:r>
              <a:rPr lang="en-US" altLang="ja-JP" sz="1400" dirty="0">
                <a:latin typeface="+mn-ea"/>
              </a:rPr>
              <a:t>://www.kadenshojo.com</a:t>
            </a:r>
            <a:r>
              <a:rPr lang="en-US" altLang="ja-JP" sz="1400" dirty="0" smtClean="0">
                <a:latin typeface="+mn-ea"/>
              </a:rPr>
              <a:t>/</a:t>
            </a:r>
          </a:p>
          <a:p>
            <a:pPr marL="0" indent="0">
              <a:buNone/>
            </a:pPr>
            <a:r>
              <a:rPr lang="ja-JP" altLang="en-US" sz="1400" dirty="0" smtClean="0">
                <a:latin typeface="+mn-ea"/>
              </a:rPr>
              <a:t>・</a:t>
            </a:r>
            <a:r>
              <a:rPr lang="en-US" altLang="ja-JP" sz="1400" dirty="0" err="1" smtClean="0">
                <a:latin typeface="+mn-ea"/>
              </a:rPr>
              <a:t>IRroid</a:t>
            </a:r>
            <a:r>
              <a:rPr lang="ja-JP" altLang="en-US" sz="1400" dirty="0">
                <a:latin typeface="+mn-ea"/>
              </a:rPr>
              <a:t>　</a:t>
            </a:r>
            <a:r>
              <a:rPr lang="ja-JP" altLang="en-US" sz="1400" dirty="0" smtClean="0">
                <a:latin typeface="+mn-ea"/>
              </a:rPr>
              <a:t>公式サイト http</a:t>
            </a:r>
            <a:r>
              <a:rPr lang="ja-JP" altLang="en-US" sz="1400" dirty="0">
                <a:latin typeface="+mn-ea"/>
              </a:rPr>
              <a:t>://ir-roid.com/</a:t>
            </a:r>
          </a:p>
          <a:p>
            <a:pPr marL="0" indent="0">
              <a:buNone/>
            </a:pPr>
            <a:endParaRPr lang="en-US" altLang="ja-JP" sz="2000" dirty="0" smtClean="0">
              <a:latin typeface="+mn-ea"/>
            </a:endParaRPr>
          </a:p>
          <a:p>
            <a:pPr marL="0" indent="0">
              <a:buNone/>
            </a:pPr>
            <a:endParaRPr lang="en-US" altLang="ja-JP" sz="2000" dirty="0">
              <a:latin typeface="+mn-ea"/>
            </a:endParaRPr>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30</a:t>
            </a:fld>
            <a:endParaRPr kumimoji="1" lang="ja-JP" altLang="en-US"/>
          </a:p>
        </p:txBody>
      </p:sp>
    </p:spTree>
    <p:extLst>
      <p:ext uri="{BB962C8B-B14F-4D97-AF65-F5344CB8AC3E}">
        <p14:creationId xmlns:p14="http://schemas.microsoft.com/office/powerpoint/2010/main" xmlns="" val="26318332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365126"/>
            <a:ext cx="7886700" cy="4588711"/>
          </a:xfrm>
        </p:spPr>
        <p:txBody>
          <a:bodyPr/>
          <a:lstStyle/>
          <a:p>
            <a:pPr algn="ctr"/>
            <a:r>
              <a:rPr kumimoji="1" lang="ja-JP" altLang="en-US" dirty="0" smtClean="0"/>
              <a:t>ご静聴ありがとうございました！</a:t>
            </a:r>
            <a:endParaRPr kumimoji="1" lang="ja-JP" altLang="en-US" dirty="0"/>
          </a:p>
        </p:txBody>
      </p:sp>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31</a:t>
            </a:fld>
            <a:endParaRPr kumimoji="1" lang="ja-JP" altLang="en-US"/>
          </a:p>
        </p:txBody>
      </p:sp>
      <p:pic>
        <p:nvPicPr>
          <p:cNvPr id="4" name="図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flipH="1">
            <a:off x="0" y="3057795"/>
            <a:ext cx="2582426" cy="3800205"/>
          </a:xfrm>
          <a:prstGeom prst="rect">
            <a:avLst/>
          </a:prstGeom>
        </p:spPr>
      </p:pic>
    </p:spTree>
    <p:extLst>
      <p:ext uri="{BB962C8B-B14F-4D97-AF65-F5344CB8AC3E}">
        <p14:creationId xmlns:p14="http://schemas.microsoft.com/office/powerpoint/2010/main" xmlns="" val="14401234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テーマの重要性</a:t>
            </a:r>
            <a:endParaRPr lang="ja-JP" altLang="en-US" sz="2400" dirty="0"/>
          </a:p>
        </p:txBody>
      </p:sp>
      <p:sp>
        <p:nvSpPr>
          <p:cNvPr id="10" name="正方形/長方形 9"/>
          <p:cNvSpPr/>
          <p:nvPr/>
        </p:nvSpPr>
        <p:spPr>
          <a:xfrm>
            <a:off x="4572000" y="1803291"/>
            <a:ext cx="4572000" cy="3662541"/>
          </a:xfrm>
          <a:prstGeom prst="rect">
            <a:avLst/>
          </a:prstGeom>
        </p:spPr>
        <p:txBody>
          <a:bodyPr wrap="square">
            <a:spAutoFit/>
          </a:bodyPr>
          <a:lstStyle/>
          <a:p>
            <a:r>
              <a:rPr lang="ja-JP" altLang="en-US" sz="2800" dirty="0" smtClean="0">
                <a:latin typeface="Calibri" panose="020F0502020204030204" pitchFamily="34" charset="0"/>
              </a:rPr>
              <a:t>・</a:t>
            </a:r>
            <a:r>
              <a:rPr lang="en-US" altLang="ja-JP" sz="2800" dirty="0" smtClean="0">
                <a:latin typeface="Calibri" panose="020F0502020204030204" pitchFamily="34" charset="0"/>
              </a:rPr>
              <a:t>ACC </a:t>
            </a:r>
            <a:r>
              <a:rPr lang="en-US" altLang="ja-JP" sz="2800" dirty="0">
                <a:latin typeface="Calibri" panose="020F0502020204030204" pitchFamily="34" charset="0"/>
              </a:rPr>
              <a:t>CM </a:t>
            </a:r>
            <a:r>
              <a:rPr lang="en-US" altLang="ja-JP" sz="2800" dirty="0" err="1" smtClean="0">
                <a:latin typeface="ＭＳ Ｐゴシック" panose="020B0600070205080204" pitchFamily="50" charset="-128"/>
              </a:rPr>
              <a:t>フェスティバル</a:t>
            </a:r>
            <a:endParaRPr lang="en-US" altLang="ja-JP" sz="2800" dirty="0" smtClean="0">
              <a:latin typeface="ＭＳ Ｐゴシック" panose="020B0600070205080204" pitchFamily="50" charset="-128"/>
            </a:endParaRPr>
          </a:p>
          <a:p>
            <a:r>
              <a:rPr lang="en-US" altLang="ja-JP" sz="4000" dirty="0" smtClean="0">
                <a:latin typeface="ＭＳ Ｐゴシック" panose="020B0600070205080204" pitchFamily="50" charset="-128"/>
              </a:rPr>
              <a:t>  </a:t>
            </a:r>
            <a:r>
              <a:rPr lang="en-US" altLang="ja-JP" sz="4400" dirty="0" smtClean="0">
                <a:latin typeface="Calibri" panose="020F0502020204030204" pitchFamily="34" charset="0"/>
              </a:rPr>
              <a:t>2007</a:t>
            </a:r>
            <a:r>
              <a:rPr lang="en-US" altLang="ja-JP" sz="4400" dirty="0">
                <a:latin typeface="ＭＳ Ｐゴシック" panose="020B0600070205080204" pitchFamily="50" charset="-128"/>
              </a:rPr>
              <a:t>年　</a:t>
            </a:r>
            <a:r>
              <a:rPr lang="en-US" altLang="ja-JP" sz="4400" dirty="0" err="1" smtClean="0">
                <a:latin typeface="ＭＳ Ｐゴシック" panose="020B0600070205080204" pitchFamily="50" charset="-128"/>
              </a:rPr>
              <a:t>金賞</a:t>
            </a:r>
            <a:r>
              <a:rPr lang="en-US" altLang="ja-JP" sz="2000" dirty="0">
                <a:latin typeface="ＭＳ Ｐゴシック" panose="020B0600070205080204" pitchFamily="50" charset="-128"/>
              </a:rPr>
              <a:t>　</a:t>
            </a:r>
            <a:r>
              <a:rPr lang="ja-JP" altLang="ja-JP" sz="2400" dirty="0"/>
              <a:t/>
            </a:r>
            <a:br>
              <a:rPr lang="ja-JP" altLang="ja-JP" sz="2400" dirty="0"/>
            </a:br>
            <a:endParaRPr lang="en-US" altLang="ja-JP" sz="2400" dirty="0" smtClean="0"/>
          </a:p>
          <a:p>
            <a:r>
              <a:rPr lang="ja-JP" altLang="en-US" sz="2800" dirty="0" smtClean="0">
                <a:latin typeface="Calibri" panose="020F0502020204030204" pitchFamily="34" charset="0"/>
              </a:rPr>
              <a:t>・</a:t>
            </a:r>
            <a:r>
              <a:rPr lang="en-US" altLang="ja-JP" sz="2800" dirty="0" smtClean="0">
                <a:latin typeface="Calibri" panose="020F0502020204030204" pitchFamily="34" charset="0"/>
              </a:rPr>
              <a:t>CM</a:t>
            </a:r>
            <a:r>
              <a:rPr lang="ja-JP" altLang="en-US" sz="2800" dirty="0" smtClean="0">
                <a:latin typeface="ＭＳ Ｐゴシック" panose="020B0600070205080204" pitchFamily="50" charset="-128"/>
              </a:rPr>
              <a:t>総合研究所発表</a:t>
            </a:r>
            <a:endParaRPr lang="en-US" altLang="ja-JP" sz="2800" dirty="0" smtClean="0">
              <a:latin typeface="ＭＳ Ｐゴシック" panose="020B0600070205080204" pitchFamily="50" charset="-128"/>
            </a:endParaRPr>
          </a:p>
          <a:p>
            <a:r>
              <a:rPr lang="en-US" altLang="ja-JP" sz="2800" dirty="0" smtClean="0">
                <a:latin typeface="Calibri" panose="020F0502020204030204" pitchFamily="34" charset="0"/>
              </a:rPr>
              <a:t>  </a:t>
            </a:r>
            <a:r>
              <a:rPr lang="en-US" altLang="ja-JP" sz="2000" dirty="0" err="1" smtClean="0">
                <a:latin typeface="Calibri" panose="020F0502020204030204" pitchFamily="34" charset="0"/>
              </a:rPr>
              <a:t>CM</a:t>
            </a:r>
            <a:r>
              <a:rPr lang="en-US" altLang="ja-JP" sz="2000" dirty="0" err="1" smtClean="0">
                <a:latin typeface="ＭＳ Ｐゴシック" panose="020B0600070205080204" pitchFamily="50" charset="-128"/>
              </a:rPr>
              <a:t>好感度</a:t>
            </a:r>
            <a:r>
              <a:rPr lang="ja-JP" altLang="en-US" sz="2000" dirty="0" smtClean="0">
                <a:latin typeface="ＭＳ Ｐゴシック" panose="020B0600070205080204" pitchFamily="50" charset="-128"/>
              </a:rPr>
              <a:t>ランキング　</a:t>
            </a:r>
            <a:r>
              <a:rPr lang="en-US" altLang="ja-JP" sz="2000" dirty="0" smtClean="0">
                <a:latin typeface="ＭＳ Ｐゴシック" panose="020B0600070205080204" pitchFamily="50" charset="-128"/>
              </a:rPr>
              <a:t>2007</a:t>
            </a:r>
            <a:r>
              <a:rPr lang="ja-JP" altLang="en-US" sz="2000" dirty="0" smtClean="0">
                <a:latin typeface="ＭＳ Ｐゴシック" panose="020B0600070205080204" pitchFamily="50" charset="-128"/>
              </a:rPr>
              <a:t>～</a:t>
            </a:r>
            <a:r>
              <a:rPr lang="en-US" altLang="ja-JP" sz="2000" dirty="0" smtClean="0">
                <a:latin typeface="ＭＳ Ｐゴシック" panose="020B0600070205080204" pitchFamily="50" charset="-128"/>
              </a:rPr>
              <a:t>2014</a:t>
            </a:r>
          </a:p>
          <a:p>
            <a:r>
              <a:rPr lang="ja-JP" altLang="en-US" sz="4000" dirty="0" smtClean="0">
                <a:latin typeface="ＭＳ Ｐゴシック" panose="020B0600070205080204" pitchFamily="50" charset="-128"/>
              </a:rPr>
              <a:t>  </a:t>
            </a:r>
            <a:r>
              <a:rPr lang="ja-JP" altLang="en-US" sz="4400" dirty="0" smtClean="0">
                <a:latin typeface="ＭＳ Ｐゴシック" panose="020B0600070205080204" pitchFamily="50" charset="-128"/>
              </a:rPr>
              <a:t>８年連続１</a:t>
            </a:r>
            <a:r>
              <a:rPr lang="en-US" altLang="ja-JP" sz="4400" dirty="0" smtClean="0">
                <a:latin typeface="ＭＳ Ｐゴシック" panose="020B0600070205080204" pitchFamily="50" charset="-128"/>
              </a:rPr>
              <a:t>位</a:t>
            </a:r>
            <a:r>
              <a:rPr lang="ja-JP" altLang="en-US" sz="2400" dirty="0" smtClean="0">
                <a:latin typeface="ＭＳ Ｐゴシック" panose="020B0600070205080204" pitchFamily="50" charset="-128"/>
              </a:rPr>
              <a:t>　</a:t>
            </a:r>
            <a:endParaRPr lang="ja-JP" altLang="ja-JP" sz="2400" dirty="0"/>
          </a:p>
          <a:p>
            <a:r>
              <a:rPr lang="en-US" altLang="ja-JP" dirty="0">
                <a:latin typeface="Calibri" panose="020F0502020204030204" pitchFamily="34" charset="0"/>
              </a:rPr>
              <a:t/>
            </a:r>
            <a:br>
              <a:rPr lang="en-US" altLang="ja-JP" dirty="0">
                <a:latin typeface="Calibri" panose="020F0502020204030204" pitchFamily="34" charset="0"/>
              </a:rPr>
            </a:br>
            <a:endParaRPr lang="en-US" altLang="ja-JP" dirty="0">
              <a:effectLst/>
            </a:endParaRPr>
          </a:p>
        </p:txBody>
      </p:sp>
      <p:sp>
        <p:nvSpPr>
          <p:cNvPr id="11" name="正方形/長方形 10"/>
          <p:cNvSpPr/>
          <p:nvPr/>
        </p:nvSpPr>
        <p:spPr>
          <a:xfrm>
            <a:off x="919380" y="554593"/>
            <a:ext cx="3652620" cy="923330"/>
          </a:xfrm>
          <a:prstGeom prst="rect">
            <a:avLst/>
          </a:prstGeom>
        </p:spPr>
        <p:txBody>
          <a:bodyPr wrap="square">
            <a:spAutoFit/>
          </a:bodyPr>
          <a:lstStyle/>
          <a:p>
            <a:r>
              <a:rPr lang="en-US" altLang="ja-JP" sz="5400" dirty="0" err="1" smtClean="0">
                <a:latin typeface="ＭＳ Ｐゴシック" panose="020B0600070205080204" pitchFamily="50" charset="-128"/>
              </a:rPr>
              <a:t>ソフトバンク</a:t>
            </a:r>
            <a:r>
              <a:rPr lang="en-US" altLang="ja-JP" sz="5400" dirty="0" smtClean="0">
                <a:latin typeface="ＭＳ Ｐゴシック" panose="020B0600070205080204" pitchFamily="50" charset="-128"/>
              </a:rPr>
              <a:t> </a:t>
            </a:r>
            <a:endParaRPr lang="ja-JP" altLang="en-US" sz="5400" dirty="0"/>
          </a:p>
        </p:txBody>
      </p:sp>
      <p:sp>
        <p:nvSpPr>
          <p:cNvPr id="2" name="スライド番号プレースホルダー 1"/>
          <p:cNvSpPr>
            <a:spLocks noGrp="1"/>
          </p:cNvSpPr>
          <p:nvPr>
            <p:ph type="sldNum" sz="quarter" idx="12"/>
          </p:nvPr>
        </p:nvSpPr>
        <p:spPr/>
        <p:txBody>
          <a:bodyPr/>
          <a:lstStyle/>
          <a:p>
            <a:fld id="{A7286197-5D4B-4009-A08A-8A8FB66883FE}" type="slidenum">
              <a:rPr kumimoji="1" lang="ja-JP" altLang="en-US" smtClean="0"/>
              <a:pPr/>
              <a:t>4</a:t>
            </a:fld>
            <a:endParaRPr kumimoji="1" lang="ja-JP" altLang="en-US"/>
          </a:p>
        </p:txBody>
      </p:sp>
      <p:sp>
        <p:nvSpPr>
          <p:cNvPr id="7" name="タイトル 1"/>
          <p:cNvSpPr txBox="1">
            <a:spLocks/>
          </p:cNvSpPr>
          <p:nvPr/>
        </p:nvSpPr>
        <p:spPr>
          <a:xfrm>
            <a:off x="5401904" y="5284462"/>
            <a:ext cx="4169491"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600" dirty="0" smtClean="0"/>
              <a:t>日経産業新聞　</a:t>
            </a:r>
            <a:r>
              <a:rPr lang="en-US" altLang="ja-JP" sz="1600" dirty="0" smtClean="0"/>
              <a:t>2014</a:t>
            </a:r>
            <a:r>
              <a:rPr lang="ja-JP" altLang="en-US" sz="1600" dirty="0" smtClean="0"/>
              <a:t>年</a:t>
            </a:r>
            <a:r>
              <a:rPr lang="en-US" altLang="ja-JP" sz="1600" dirty="0" smtClean="0"/>
              <a:t>12</a:t>
            </a:r>
            <a:r>
              <a:rPr lang="ja-JP" altLang="en-US" sz="1600" dirty="0" smtClean="0"/>
              <a:t>月</a:t>
            </a:r>
            <a:r>
              <a:rPr lang="en-US" altLang="ja-JP" sz="1600" dirty="0" smtClean="0"/>
              <a:t>26</a:t>
            </a:r>
            <a:r>
              <a:rPr lang="ja-JP" altLang="en-US" sz="1600" dirty="0" smtClean="0"/>
              <a:t>日分より</a:t>
            </a:r>
            <a:endParaRPr lang="ja-JP" altLang="en-US" sz="1600" dirty="0"/>
          </a:p>
        </p:txBody>
      </p:sp>
      <p:pic>
        <p:nvPicPr>
          <p:cNvPr id="2050" name="Picture 2"/>
          <p:cNvPicPr>
            <a:picLocks noChangeAspect="1" noChangeArrowheads="1"/>
          </p:cNvPicPr>
          <p:nvPr/>
        </p:nvPicPr>
        <p:blipFill>
          <a:blip r:embed="rId2" cstate="print"/>
          <a:srcRect/>
          <a:stretch>
            <a:fillRect/>
          </a:stretch>
        </p:blipFill>
        <p:spPr bwMode="auto">
          <a:xfrm>
            <a:off x="234284" y="1625550"/>
            <a:ext cx="4162425" cy="4314825"/>
          </a:xfrm>
          <a:prstGeom prst="rect">
            <a:avLst/>
          </a:prstGeom>
          <a:noFill/>
          <a:ln w="9525">
            <a:noFill/>
            <a:miter lim="800000"/>
            <a:headEnd/>
            <a:tailEnd/>
          </a:ln>
        </p:spPr>
      </p:pic>
    </p:spTree>
    <p:extLst>
      <p:ext uri="{BB962C8B-B14F-4D97-AF65-F5344CB8AC3E}">
        <p14:creationId xmlns:p14="http://schemas.microsoft.com/office/powerpoint/2010/main" xmlns="" val="725904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807542" y="1052358"/>
            <a:ext cx="4419600" cy="3219450"/>
          </a:xfrm>
          <a:prstGeom prst="rect">
            <a:avLst/>
          </a:prstGeom>
          <a:noFill/>
          <a:ln w="9525">
            <a:noFill/>
            <a:miter lim="800000"/>
            <a:headEnd/>
            <a:tailEnd/>
          </a:ln>
        </p:spPr>
      </p:pic>
      <p:sp>
        <p:nvSpPr>
          <p:cNvPr id="2" name="タイトル 1"/>
          <p:cNvSpPr>
            <a:spLocks noGrp="1"/>
          </p:cNvSpPr>
          <p:nvPr>
            <p:ph type="title"/>
          </p:nvPr>
        </p:nvSpPr>
        <p:spPr>
          <a:xfrm>
            <a:off x="0" y="1"/>
            <a:ext cx="2308514" cy="568036"/>
          </a:xfrm>
        </p:spPr>
        <p:txBody>
          <a:bodyPr>
            <a:normAutofit/>
          </a:bodyPr>
          <a:lstStyle/>
          <a:p>
            <a:r>
              <a:rPr kumimoji="1" lang="ja-JP" altLang="en-US" sz="2400" dirty="0" smtClean="0"/>
              <a:t>テーマの重要性</a:t>
            </a:r>
            <a:endParaRPr kumimoji="1" lang="ja-JP" altLang="en-US" sz="2400" dirty="0"/>
          </a:p>
        </p:txBody>
      </p:sp>
      <p:sp>
        <p:nvSpPr>
          <p:cNvPr id="4" name="コンテンツ プレースホルダー 3"/>
          <p:cNvSpPr>
            <a:spLocks noGrp="1"/>
          </p:cNvSpPr>
          <p:nvPr>
            <p:ph idx="1"/>
          </p:nvPr>
        </p:nvSpPr>
        <p:spPr>
          <a:xfrm>
            <a:off x="359954" y="1107968"/>
            <a:ext cx="9324109" cy="3413760"/>
          </a:xfrm>
        </p:spPr>
        <p:txBody>
          <a:bodyPr>
            <a:normAutofit/>
          </a:bodyPr>
          <a:lstStyle/>
          <a:p>
            <a:pPr marL="0" indent="0">
              <a:buNone/>
            </a:pPr>
            <a:r>
              <a:rPr kumimoji="1" lang="ja-JP" altLang="en-US" sz="4800" dirty="0" smtClean="0"/>
              <a:t>刀剣乱舞</a:t>
            </a:r>
            <a:endParaRPr kumimoji="1" lang="en-US" altLang="ja-JP" dirty="0" smtClean="0"/>
          </a:p>
          <a:p>
            <a:pPr marL="0" indent="0">
              <a:buNone/>
            </a:pPr>
            <a:endParaRPr kumimoji="1" lang="en-US" altLang="ja-JP" dirty="0" smtClean="0"/>
          </a:p>
          <a:p>
            <a:pPr marL="0" indent="0">
              <a:buNone/>
            </a:pPr>
            <a:r>
              <a:rPr lang="en-US" altLang="ja-JP" sz="2400" dirty="0" smtClean="0"/>
              <a:t>201</a:t>
            </a:r>
            <a:r>
              <a:rPr lang="en-US" altLang="ja-JP" sz="2400" dirty="0"/>
              <a:t>5</a:t>
            </a:r>
            <a:r>
              <a:rPr lang="ja-JP" altLang="en-US" sz="2400" dirty="0" smtClean="0"/>
              <a:t>年１月に登場し、</a:t>
            </a:r>
            <a:endParaRPr lang="en-US" altLang="ja-JP" sz="2400" dirty="0" smtClean="0"/>
          </a:p>
          <a:p>
            <a:pPr marL="0" indent="0">
              <a:buNone/>
            </a:pPr>
            <a:r>
              <a:rPr lang="ja-JP" altLang="en-US" sz="2400" dirty="0" smtClean="0"/>
              <a:t>日本</a:t>
            </a:r>
            <a:r>
              <a:rPr kumimoji="1" lang="ja-JP" altLang="en-US" sz="2400" dirty="0" smtClean="0"/>
              <a:t>刀を美男子に</a:t>
            </a:r>
            <a:endParaRPr kumimoji="1" lang="en-US" altLang="ja-JP" sz="2400" dirty="0" smtClean="0"/>
          </a:p>
          <a:p>
            <a:pPr marL="0" indent="0">
              <a:buNone/>
            </a:pPr>
            <a:r>
              <a:rPr kumimoji="1" lang="ja-JP" altLang="en-US" sz="2400" dirty="0" smtClean="0"/>
              <a:t>擬人化したゲーム</a:t>
            </a:r>
            <a:endParaRPr kumimoji="1" lang="en-US" altLang="ja-JP" sz="2400" dirty="0" smtClean="0"/>
          </a:p>
          <a:p>
            <a:pPr marL="0" indent="0">
              <a:buNone/>
            </a:pPr>
            <a:endParaRPr lang="en-US" altLang="ja-JP" dirty="0"/>
          </a:p>
          <a:p>
            <a:pPr marL="0" indent="0">
              <a:buNone/>
            </a:pPr>
            <a:endParaRPr lang="en-US" altLang="ja-JP" sz="2000" dirty="0"/>
          </a:p>
        </p:txBody>
      </p:sp>
      <p:grpSp>
        <p:nvGrpSpPr>
          <p:cNvPr id="11" name="グループ化 10"/>
          <p:cNvGrpSpPr/>
          <p:nvPr/>
        </p:nvGrpSpPr>
        <p:grpSpPr>
          <a:xfrm rot="418741">
            <a:off x="5849425" y="3439683"/>
            <a:ext cx="2183827" cy="1504255"/>
            <a:chOff x="6524656" y="772249"/>
            <a:chExt cx="2367307" cy="1504255"/>
          </a:xfrm>
        </p:grpSpPr>
        <p:sp>
          <p:nvSpPr>
            <p:cNvPr id="10" name="爆発 1 9"/>
            <p:cNvSpPr/>
            <p:nvPr/>
          </p:nvSpPr>
          <p:spPr>
            <a:xfrm rot="11045748" flipH="1">
              <a:off x="6524656" y="772249"/>
              <a:ext cx="2367307" cy="1504255"/>
            </a:xfrm>
            <a:prstGeom prst="irregularSeal1">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p:cNvSpPr/>
            <p:nvPr/>
          </p:nvSpPr>
          <p:spPr>
            <a:xfrm>
              <a:off x="6876913" y="1238627"/>
              <a:ext cx="1599017" cy="707886"/>
            </a:xfrm>
            <a:prstGeom prst="rect">
              <a:avLst/>
            </a:prstGeom>
          </p:spPr>
          <p:txBody>
            <a:bodyPr wrap="none">
              <a:spAutoFit/>
            </a:bodyPr>
            <a:lstStyle/>
            <a:p>
              <a:pPr marL="263525" indent="-263525">
                <a:buNone/>
              </a:pPr>
              <a:r>
                <a:rPr lang="ja-JP" altLang="en-US" sz="2000" b="1" dirty="0"/>
                <a:t>前年</a:t>
              </a:r>
              <a:r>
                <a:rPr lang="ja-JP" altLang="en-US" sz="2000" b="1" dirty="0" smtClean="0"/>
                <a:t>同期比</a:t>
              </a:r>
              <a:endParaRPr lang="en-US" altLang="ja-JP" sz="2000" b="1" dirty="0" smtClean="0"/>
            </a:p>
            <a:p>
              <a:pPr marL="263525" indent="-263525" algn="ctr">
                <a:buNone/>
              </a:pPr>
              <a:r>
                <a:rPr lang="ja-JP" altLang="en-US" sz="2000" b="1" dirty="0" smtClean="0"/>
                <a:t>３割増</a:t>
              </a:r>
              <a:endParaRPr lang="en-US" altLang="ja-JP" sz="2000" b="1" dirty="0"/>
            </a:p>
          </p:txBody>
        </p:sp>
      </p:grpSp>
      <p:sp>
        <p:nvSpPr>
          <p:cNvPr id="12" name="正方形/長方形 11"/>
          <p:cNvSpPr/>
          <p:nvPr/>
        </p:nvSpPr>
        <p:spPr>
          <a:xfrm>
            <a:off x="243840" y="4493098"/>
            <a:ext cx="8706199" cy="2308324"/>
          </a:xfrm>
          <a:prstGeom prst="rect">
            <a:avLst/>
          </a:prstGeom>
        </p:spPr>
        <p:txBody>
          <a:bodyPr wrap="square">
            <a:spAutoFit/>
          </a:bodyPr>
          <a:lstStyle/>
          <a:p>
            <a:pPr marL="263525" indent="-263525">
              <a:buNone/>
            </a:pPr>
            <a:r>
              <a:rPr lang="ja-JP" altLang="en-US" sz="3600" dirty="0"/>
              <a:t>徳川美術館の入場者数が増加</a:t>
            </a:r>
            <a:r>
              <a:rPr lang="en-US" altLang="ja-JP" sz="3600" dirty="0"/>
              <a:t>‼</a:t>
            </a:r>
          </a:p>
          <a:p>
            <a:pPr marL="263525" indent="-263525">
              <a:buNone/>
            </a:pPr>
            <a:endParaRPr lang="en-US" altLang="ja-JP" sz="3600" dirty="0" smtClean="0"/>
          </a:p>
          <a:p>
            <a:pPr marL="263525" indent="-263525">
              <a:buNone/>
            </a:pPr>
            <a:r>
              <a:rPr lang="ja-JP" altLang="en-US" sz="3600" dirty="0" smtClean="0"/>
              <a:t>宝島社</a:t>
            </a:r>
            <a:r>
              <a:rPr lang="en-US" altLang="ja-JP" sz="3600" dirty="0"/>
              <a:t>『</a:t>
            </a:r>
            <a:r>
              <a:rPr lang="ja-JP" altLang="en-US" sz="3600" dirty="0"/>
              <a:t>別冊宝島日本刀</a:t>
            </a:r>
            <a:r>
              <a:rPr lang="en-US" altLang="ja-JP" sz="3600" dirty="0" smtClean="0"/>
              <a:t>』</a:t>
            </a:r>
          </a:p>
          <a:p>
            <a:pPr marL="263525" indent="-263525">
              <a:buNone/>
            </a:pPr>
            <a:r>
              <a:rPr lang="ja-JP" altLang="en-US" sz="3600" dirty="0"/>
              <a:t>　</a:t>
            </a:r>
            <a:r>
              <a:rPr lang="ja-JP" altLang="en-US" sz="3600" dirty="0" smtClean="0"/>
              <a:t>　　　　　　　　　　　　女性購入者増加</a:t>
            </a:r>
            <a:r>
              <a:rPr lang="en-US" altLang="ja-JP" sz="3600" dirty="0" smtClean="0"/>
              <a:t>‼</a:t>
            </a:r>
            <a:endParaRPr lang="en-US" altLang="ja-JP" sz="3600" dirty="0"/>
          </a:p>
        </p:txBody>
      </p:sp>
      <p:sp>
        <p:nvSpPr>
          <p:cNvPr id="14" name="爆発 1 13"/>
          <p:cNvSpPr/>
          <p:nvPr/>
        </p:nvSpPr>
        <p:spPr>
          <a:xfrm rot="11531975">
            <a:off x="6331494" y="4755287"/>
            <a:ext cx="2371250" cy="1504255"/>
          </a:xfrm>
          <a:prstGeom prst="irregularSeal1">
            <a:avLst/>
          </a:prstGeom>
          <a:solidFill>
            <a:schemeClr val="bg1"/>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rot="741628">
            <a:off x="6706347" y="5372988"/>
            <a:ext cx="1694695" cy="400110"/>
          </a:xfrm>
          <a:prstGeom prst="rect">
            <a:avLst/>
          </a:prstGeom>
        </p:spPr>
        <p:txBody>
          <a:bodyPr wrap="none">
            <a:spAutoFit/>
          </a:bodyPr>
          <a:lstStyle/>
          <a:p>
            <a:pPr marL="263525" indent="-263525">
              <a:buNone/>
            </a:pPr>
            <a:r>
              <a:rPr lang="ja-JP" altLang="en-US" sz="2000" b="1" dirty="0" smtClean="0"/>
              <a:t>２割→５割へ</a:t>
            </a:r>
            <a:r>
              <a:rPr lang="en-US" altLang="ja-JP" sz="2000" b="1" dirty="0" smtClean="0"/>
              <a:t>‼</a:t>
            </a:r>
            <a:endParaRPr lang="en-US" altLang="ja-JP" sz="2000" b="1" dirty="0"/>
          </a:p>
        </p:txBody>
      </p:sp>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5</a:t>
            </a:fld>
            <a:endParaRPr kumimoji="1" lang="ja-JP" altLang="en-US" dirty="0"/>
          </a:p>
        </p:txBody>
      </p:sp>
      <p:sp>
        <p:nvSpPr>
          <p:cNvPr id="13" name="タイトル 1"/>
          <p:cNvSpPr txBox="1">
            <a:spLocks/>
          </p:cNvSpPr>
          <p:nvPr/>
        </p:nvSpPr>
        <p:spPr>
          <a:xfrm>
            <a:off x="243840" y="6356351"/>
            <a:ext cx="3273083" cy="568036"/>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1800" dirty="0" smtClean="0"/>
              <a:t>日経</a:t>
            </a:r>
            <a:r>
              <a:rPr lang="en-US" altLang="ja-JP" sz="1800" dirty="0" smtClean="0"/>
              <a:t>MJ</a:t>
            </a:r>
            <a:r>
              <a:rPr lang="ja-JP" altLang="en-US" sz="1800" dirty="0"/>
              <a:t>　</a:t>
            </a:r>
            <a:r>
              <a:rPr lang="en-US" altLang="ja-JP" sz="1800" dirty="0" smtClean="0"/>
              <a:t>2015</a:t>
            </a:r>
            <a:r>
              <a:rPr lang="ja-JP" altLang="en-US" sz="1800" dirty="0" smtClean="0"/>
              <a:t>年</a:t>
            </a:r>
            <a:r>
              <a:rPr lang="en-US" altLang="ja-JP" sz="1800" dirty="0" smtClean="0"/>
              <a:t>6</a:t>
            </a:r>
            <a:r>
              <a:rPr lang="ja-JP" altLang="en-US" sz="1800" dirty="0" smtClean="0"/>
              <a:t>月</a:t>
            </a:r>
            <a:r>
              <a:rPr lang="en-US" altLang="ja-JP" sz="1800" dirty="0" smtClean="0"/>
              <a:t>14</a:t>
            </a:r>
            <a:r>
              <a:rPr lang="ja-JP" altLang="en-US" sz="1800" dirty="0" smtClean="0"/>
              <a:t>日分より</a:t>
            </a:r>
            <a:endParaRPr lang="ja-JP" altLang="en-US" sz="1800" dirty="0"/>
          </a:p>
        </p:txBody>
      </p:sp>
    </p:spTree>
    <p:extLst>
      <p:ext uri="{BB962C8B-B14F-4D97-AF65-F5344CB8AC3E}">
        <p14:creationId xmlns:p14="http://schemas.microsoft.com/office/powerpoint/2010/main" xmlns="" val="8511450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99871" y="3259701"/>
            <a:ext cx="3552825" cy="3362325"/>
          </a:xfrm>
          <a:prstGeom prst="rect">
            <a:avLst/>
          </a:prstGeom>
          <a:noFill/>
          <a:ln w="9525">
            <a:noFill/>
            <a:miter lim="800000"/>
            <a:headEnd/>
            <a:tailEnd/>
          </a:ln>
        </p:spPr>
      </p:pic>
      <p:sp>
        <p:nvSpPr>
          <p:cNvPr id="7" name="雲形吹き出し 6"/>
          <p:cNvSpPr/>
          <p:nvPr/>
        </p:nvSpPr>
        <p:spPr>
          <a:xfrm rot="208461">
            <a:off x="593213" y="533142"/>
            <a:ext cx="8317342" cy="3155591"/>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2503461 w 8306574"/>
              <a:gd name="connsiteY0" fmla="*/ 3267631 h 2904561"/>
              <a:gd name="connsiteX1" fmla="*/ 2422779 w 8306574"/>
              <a:gd name="connsiteY1" fmla="*/ 3348313 h 2904561"/>
              <a:gd name="connsiteX2" fmla="*/ 2342097 w 8306574"/>
              <a:gd name="connsiteY2" fmla="*/ 3267631 h 2904561"/>
              <a:gd name="connsiteX3" fmla="*/ 2422779 w 8306574"/>
              <a:gd name="connsiteY3" fmla="*/ 3186949 h 2904561"/>
              <a:gd name="connsiteX4" fmla="*/ 2503461 w 8306574"/>
              <a:gd name="connsiteY4" fmla="*/ 3267631 h 2904561"/>
              <a:gd name="connsiteX0" fmla="*/ 2686077 w 8306574"/>
              <a:gd name="connsiteY0" fmla="*/ 3160699 h 2904561"/>
              <a:gd name="connsiteX1" fmla="*/ 2524712 w 8306574"/>
              <a:gd name="connsiteY1" fmla="*/ 3322064 h 2904561"/>
              <a:gd name="connsiteX2" fmla="*/ 2363347 w 8306574"/>
              <a:gd name="connsiteY2" fmla="*/ 3160699 h 2904561"/>
              <a:gd name="connsiteX3" fmla="*/ 2524712 w 8306574"/>
              <a:gd name="connsiteY3" fmla="*/ 2999334 h 2904561"/>
              <a:gd name="connsiteX4" fmla="*/ 2686077 w 8306574"/>
              <a:gd name="connsiteY4" fmla="*/ 3160699 h 2904561"/>
              <a:gd name="connsiteX0" fmla="*/ 2980034 w 8306574"/>
              <a:gd name="connsiteY0" fmla="*/ 2936969 h 2904561"/>
              <a:gd name="connsiteX1" fmla="*/ 2737987 w 8306574"/>
              <a:gd name="connsiteY1" fmla="*/ 3179016 h 2904561"/>
              <a:gd name="connsiteX2" fmla="*/ 2495940 w 8306574"/>
              <a:gd name="connsiteY2" fmla="*/ 2936969 h 2904561"/>
              <a:gd name="connsiteX3" fmla="*/ 2737987 w 8306574"/>
              <a:gd name="connsiteY3" fmla="*/ 2694922 h 2904561"/>
              <a:gd name="connsiteX4" fmla="*/ 2980034 w 8306574"/>
              <a:gd name="connsiteY4" fmla="*/ 2936969 h 2904561"/>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4165 w 43256"/>
              <a:gd name="connsiteY8" fmla="*/ 22813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5566 w 43256"/>
              <a:gd name="connsiteY8" fmla="*/ 25047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5566 w 43256"/>
              <a:gd name="connsiteY8" fmla="*/ 25047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6223 w 43256"/>
              <a:gd name="connsiteY8" fmla="*/ 25397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6223 w 43256"/>
              <a:gd name="connsiteY8" fmla="*/ 25397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7219 w 43256"/>
              <a:gd name="connsiteY8" fmla="*/ 29146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 name="connsiteX0" fmla="*/ 3936 w 43256"/>
              <a:gd name="connsiteY0" fmla="*/ 14229 h 49659"/>
              <a:gd name="connsiteX1" fmla="*/ 5659 w 43256"/>
              <a:gd name="connsiteY1" fmla="*/ 6766 h 49659"/>
              <a:gd name="connsiteX2" fmla="*/ 14041 w 43256"/>
              <a:gd name="connsiteY2" fmla="*/ 5061 h 49659"/>
              <a:gd name="connsiteX3" fmla="*/ 22492 w 43256"/>
              <a:gd name="connsiteY3" fmla="*/ 3291 h 49659"/>
              <a:gd name="connsiteX4" fmla="*/ 25785 w 43256"/>
              <a:gd name="connsiteY4" fmla="*/ 59 h 49659"/>
              <a:gd name="connsiteX5" fmla="*/ 29869 w 43256"/>
              <a:gd name="connsiteY5" fmla="*/ 2340 h 49659"/>
              <a:gd name="connsiteX6" fmla="*/ 35499 w 43256"/>
              <a:gd name="connsiteY6" fmla="*/ 549 h 49659"/>
              <a:gd name="connsiteX7" fmla="*/ 38354 w 43256"/>
              <a:gd name="connsiteY7" fmla="*/ 5435 h 49659"/>
              <a:gd name="connsiteX8" fmla="*/ 42018 w 43256"/>
              <a:gd name="connsiteY8" fmla="*/ 10177 h 49659"/>
              <a:gd name="connsiteX9" fmla="*/ 41854 w 43256"/>
              <a:gd name="connsiteY9" fmla="*/ 15319 h 49659"/>
              <a:gd name="connsiteX10" fmla="*/ 43052 w 43256"/>
              <a:gd name="connsiteY10" fmla="*/ 23181 h 49659"/>
              <a:gd name="connsiteX11" fmla="*/ 37440 w 43256"/>
              <a:gd name="connsiteY11" fmla="*/ 30063 h 49659"/>
              <a:gd name="connsiteX12" fmla="*/ 35431 w 43256"/>
              <a:gd name="connsiteY12" fmla="*/ 35960 h 49659"/>
              <a:gd name="connsiteX13" fmla="*/ 28591 w 43256"/>
              <a:gd name="connsiteY13" fmla="*/ 36674 h 49659"/>
              <a:gd name="connsiteX14" fmla="*/ 23703 w 43256"/>
              <a:gd name="connsiteY14" fmla="*/ 42965 h 49659"/>
              <a:gd name="connsiteX15" fmla="*/ 16516 w 43256"/>
              <a:gd name="connsiteY15" fmla="*/ 39125 h 49659"/>
              <a:gd name="connsiteX16" fmla="*/ 5840 w 43256"/>
              <a:gd name="connsiteY16" fmla="*/ 35331 h 49659"/>
              <a:gd name="connsiteX17" fmla="*/ 1146 w 43256"/>
              <a:gd name="connsiteY17" fmla="*/ 31109 h 49659"/>
              <a:gd name="connsiteX18" fmla="*/ 2149 w 43256"/>
              <a:gd name="connsiteY18" fmla="*/ 25410 h 49659"/>
              <a:gd name="connsiteX19" fmla="*/ 31 w 43256"/>
              <a:gd name="connsiteY19" fmla="*/ 19563 h 49659"/>
              <a:gd name="connsiteX20" fmla="*/ 3899 w 43256"/>
              <a:gd name="connsiteY20" fmla="*/ 14366 h 49659"/>
              <a:gd name="connsiteX21" fmla="*/ 3936 w 43256"/>
              <a:gd name="connsiteY21" fmla="*/ 14229 h 49659"/>
              <a:gd name="connsiteX0" fmla="*/ 2510383 w 8317342"/>
              <a:gd name="connsiteY0" fmla="*/ 3258151 h 3338833"/>
              <a:gd name="connsiteX1" fmla="*/ 2429701 w 8317342"/>
              <a:gd name="connsiteY1" fmla="*/ 3338833 h 3338833"/>
              <a:gd name="connsiteX2" fmla="*/ 2349019 w 8317342"/>
              <a:gd name="connsiteY2" fmla="*/ 3258151 h 3338833"/>
              <a:gd name="connsiteX3" fmla="*/ 2429701 w 8317342"/>
              <a:gd name="connsiteY3" fmla="*/ 3177469 h 3338833"/>
              <a:gd name="connsiteX4" fmla="*/ 2510383 w 8317342"/>
              <a:gd name="connsiteY4" fmla="*/ 3258151 h 3338833"/>
              <a:gd name="connsiteX0" fmla="*/ 2692999 w 8317342"/>
              <a:gd name="connsiteY0" fmla="*/ 3151219 h 3338833"/>
              <a:gd name="connsiteX1" fmla="*/ 2531634 w 8317342"/>
              <a:gd name="connsiteY1" fmla="*/ 3312584 h 3338833"/>
              <a:gd name="connsiteX2" fmla="*/ 2370269 w 8317342"/>
              <a:gd name="connsiteY2" fmla="*/ 3151219 h 3338833"/>
              <a:gd name="connsiteX3" fmla="*/ 2531634 w 8317342"/>
              <a:gd name="connsiteY3" fmla="*/ 2989854 h 3338833"/>
              <a:gd name="connsiteX4" fmla="*/ 2692999 w 8317342"/>
              <a:gd name="connsiteY4" fmla="*/ 3151219 h 3338833"/>
              <a:gd name="connsiteX0" fmla="*/ 2986956 w 8317342"/>
              <a:gd name="connsiteY0" fmla="*/ 2927489 h 3338833"/>
              <a:gd name="connsiteX1" fmla="*/ 2744909 w 8317342"/>
              <a:gd name="connsiteY1" fmla="*/ 3169536 h 3338833"/>
              <a:gd name="connsiteX2" fmla="*/ 2502862 w 8317342"/>
              <a:gd name="connsiteY2" fmla="*/ 2927489 h 3338833"/>
              <a:gd name="connsiteX3" fmla="*/ 2744909 w 8317342"/>
              <a:gd name="connsiteY3" fmla="*/ 2685442 h 3338833"/>
              <a:gd name="connsiteX4" fmla="*/ 2986956 w 8317342"/>
              <a:gd name="connsiteY4" fmla="*/ 2927489 h 3338833"/>
              <a:gd name="connsiteX0" fmla="*/ 3596 w 43256"/>
              <a:gd name="connsiteY0" fmla="*/ 26233 h 49659"/>
              <a:gd name="connsiteX1" fmla="*/ 2196 w 43256"/>
              <a:gd name="connsiteY1" fmla="*/ 25239 h 49659"/>
              <a:gd name="connsiteX2" fmla="*/ 6964 w 43256"/>
              <a:gd name="connsiteY2" fmla="*/ 34758 h 49659"/>
              <a:gd name="connsiteX3" fmla="*/ 5856 w 43256"/>
              <a:gd name="connsiteY3" fmla="*/ 35139 h 49659"/>
              <a:gd name="connsiteX4" fmla="*/ 16514 w 43256"/>
              <a:gd name="connsiteY4" fmla="*/ 38949 h 49659"/>
              <a:gd name="connsiteX5" fmla="*/ 15846 w 43256"/>
              <a:gd name="connsiteY5" fmla="*/ 37209 h 49659"/>
              <a:gd name="connsiteX6" fmla="*/ 28863 w 43256"/>
              <a:gd name="connsiteY6" fmla="*/ 34610 h 49659"/>
              <a:gd name="connsiteX7" fmla="*/ 28596 w 43256"/>
              <a:gd name="connsiteY7" fmla="*/ 36519 h 49659"/>
              <a:gd name="connsiteX8" fmla="*/ 37219 w 43256"/>
              <a:gd name="connsiteY8" fmla="*/ 29146 h 49659"/>
              <a:gd name="connsiteX9" fmla="*/ 37416 w 43256"/>
              <a:gd name="connsiteY9" fmla="*/ 29949 h 49659"/>
              <a:gd name="connsiteX10" fmla="*/ 41834 w 43256"/>
              <a:gd name="connsiteY10" fmla="*/ 15213 h 49659"/>
              <a:gd name="connsiteX11" fmla="*/ 40386 w 43256"/>
              <a:gd name="connsiteY11" fmla="*/ 17889 h 49659"/>
              <a:gd name="connsiteX12" fmla="*/ 38360 w 43256"/>
              <a:gd name="connsiteY12" fmla="*/ 5285 h 49659"/>
              <a:gd name="connsiteX13" fmla="*/ 38436 w 43256"/>
              <a:gd name="connsiteY13" fmla="*/ 6549 h 49659"/>
              <a:gd name="connsiteX14" fmla="*/ 29114 w 43256"/>
              <a:gd name="connsiteY14" fmla="*/ 3811 h 49659"/>
              <a:gd name="connsiteX15" fmla="*/ 29856 w 43256"/>
              <a:gd name="connsiteY15" fmla="*/ 2199 h 49659"/>
              <a:gd name="connsiteX16" fmla="*/ 22177 w 43256"/>
              <a:gd name="connsiteY16" fmla="*/ 4579 h 49659"/>
              <a:gd name="connsiteX17" fmla="*/ 22536 w 43256"/>
              <a:gd name="connsiteY17" fmla="*/ 3189 h 49659"/>
              <a:gd name="connsiteX18" fmla="*/ 14036 w 43256"/>
              <a:gd name="connsiteY18" fmla="*/ 5051 h 49659"/>
              <a:gd name="connsiteX19" fmla="*/ 15336 w 43256"/>
              <a:gd name="connsiteY19" fmla="*/ 6399 h 49659"/>
              <a:gd name="connsiteX20" fmla="*/ 4163 w 43256"/>
              <a:gd name="connsiteY20" fmla="*/ 15648 h 49659"/>
              <a:gd name="connsiteX21" fmla="*/ 3936 w 43256"/>
              <a:gd name="connsiteY21" fmla="*/ 14229 h 4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3256" h="49659">
                <a:moveTo>
                  <a:pt x="3936" y="14229"/>
                </a:moveTo>
                <a:cubicBezTo>
                  <a:pt x="3665" y="11516"/>
                  <a:pt x="4297" y="8780"/>
                  <a:pt x="5659" y="6766"/>
                </a:cubicBezTo>
                <a:cubicBezTo>
                  <a:pt x="7811" y="3585"/>
                  <a:pt x="11300" y="2876"/>
                  <a:pt x="14041" y="5061"/>
                </a:cubicBezTo>
                <a:cubicBezTo>
                  <a:pt x="15714" y="768"/>
                  <a:pt x="19950" y="-119"/>
                  <a:pt x="22492" y="3291"/>
                </a:cubicBezTo>
                <a:cubicBezTo>
                  <a:pt x="23133" y="1542"/>
                  <a:pt x="24364" y="333"/>
                  <a:pt x="25785" y="59"/>
                </a:cubicBezTo>
                <a:cubicBezTo>
                  <a:pt x="27349" y="-243"/>
                  <a:pt x="28911" y="629"/>
                  <a:pt x="29869" y="2340"/>
                </a:cubicBezTo>
                <a:cubicBezTo>
                  <a:pt x="31251" y="126"/>
                  <a:pt x="33537" y="-601"/>
                  <a:pt x="35499" y="549"/>
                </a:cubicBezTo>
                <a:cubicBezTo>
                  <a:pt x="36994" y="1425"/>
                  <a:pt x="38066" y="3259"/>
                  <a:pt x="38354" y="5435"/>
                </a:cubicBezTo>
                <a:cubicBezTo>
                  <a:pt x="40082" y="6077"/>
                  <a:pt x="41458" y="7857"/>
                  <a:pt x="42018" y="10177"/>
                </a:cubicBezTo>
                <a:cubicBezTo>
                  <a:pt x="42425" y="11861"/>
                  <a:pt x="42367" y="13690"/>
                  <a:pt x="41854" y="15319"/>
                </a:cubicBezTo>
                <a:cubicBezTo>
                  <a:pt x="43115" y="17553"/>
                  <a:pt x="43556" y="20449"/>
                  <a:pt x="43052" y="23181"/>
                </a:cubicBezTo>
                <a:cubicBezTo>
                  <a:pt x="42382" y="26813"/>
                  <a:pt x="40164" y="29533"/>
                  <a:pt x="37440" y="30063"/>
                </a:cubicBezTo>
                <a:cubicBezTo>
                  <a:pt x="37427" y="32330"/>
                  <a:pt x="36694" y="34480"/>
                  <a:pt x="35431" y="35960"/>
                </a:cubicBezTo>
                <a:cubicBezTo>
                  <a:pt x="33512" y="38209"/>
                  <a:pt x="30740" y="38498"/>
                  <a:pt x="28591" y="36674"/>
                </a:cubicBezTo>
                <a:cubicBezTo>
                  <a:pt x="27896" y="39807"/>
                  <a:pt x="26035" y="42202"/>
                  <a:pt x="23703" y="42965"/>
                </a:cubicBezTo>
                <a:cubicBezTo>
                  <a:pt x="20955" y="43864"/>
                  <a:pt x="18087" y="42332"/>
                  <a:pt x="16516" y="39125"/>
                </a:cubicBezTo>
                <a:cubicBezTo>
                  <a:pt x="12808" y="42169"/>
                  <a:pt x="7992" y="40458"/>
                  <a:pt x="5840" y="35331"/>
                </a:cubicBezTo>
                <a:cubicBezTo>
                  <a:pt x="3726" y="35668"/>
                  <a:pt x="1741" y="33883"/>
                  <a:pt x="1146" y="31109"/>
                </a:cubicBezTo>
                <a:cubicBezTo>
                  <a:pt x="715" y="29102"/>
                  <a:pt x="1096" y="26936"/>
                  <a:pt x="2149" y="25410"/>
                </a:cubicBezTo>
                <a:cubicBezTo>
                  <a:pt x="655" y="24213"/>
                  <a:pt x="-177" y="21916"/>
                  <a:pt x="31" y="19563"/>
                </a:cubicBezTo>
                <a:cubicBezTo>
                  <a:pt x="275" y="16808"/>
                  <a:pt x="1881" y="14650"/>
                  <a:pt x="3899" y="14366"/>
                </a:cubicBezTo>
                <a:cubicBezTo>
                  <a:pt x="3911" y="14320"/>
                  <a:pt x="3924" y="14275"/>
                  <a:pt x="3936" y="14229"/>
                </a:cubicBezTo>
                <a:close/>
              </a:path>
              <a:path w="8317342" h="3338833">
                <a:moveTo>
                  <a:pt x="2510383" y="3258151"/>
                </a:moveTo>
                <a:cubicBezTo>
                  <a:pt x="2510383" y="3302710"/>
                  <a:pt x="2474260" y="3338833"/>
                  <a:pt x="2429701" y="3338833"/>
                </a:cubicBezTo>
                <a:cubicBezTo>
                  <a:pt x="2385142" y="3338833"/>
                  <a:pt x="2349019" y="3302710"/>
                  <a:pt x="2349019" y="3258151"/>
                </a:cubicBezTo>
                <a:cubicBezTo>
                  <a:pt x="2349019" y="3213592"/>
                  <a:pt x="2385142" y="3177469"/>
                  <a:pt x="2429701" y="3177469"/>
                </a:cubicBezTo>
                <a:cubicBezTo>
                  <a:pt x="2474260" y="3177469"/>
                  <a:pt x="2510383" y="3213592"/>
                  <a:pt x="2510383" y="3258151"/>
                </a:cubicBezTo>
                <a:close/>
              </a:path>
              <a:path w="8317342" h="3338833">
                <a:moveTo>
                  <a:pt x="2692999" y="3151219"/>
                </a:moveTo>
                <a:cubicBezTo>
                  <a:pt x="2692999" y="3240338"/>
                  <a:pt x="2620753" y="3312584"/>
                  <a:pt x="2531634" y="3312584"/>
                </a:cubicBezTo>
                <a:cubicBezTo>
                  <a:pt x="2442515" y="3312584"/>
                  <a:pt x="2370269" y="3240338"/>
                  <a:pt x="2370269" y="3151219"/>
                </a:cubicBezTo>
                <a:cubicBezTo>
                  <a:pt x="2370269" y="3062100"/>
                  <a:pt x="2442515" y="2989854"/>
                  <a:pt x="2531634" y="2989854"/>
                </a:cubicBezTo>
                <a:cubicBezTo>
                  <a:pt x="2620753" y="2989854"/>
                  <a:pt x="2692999" y="3062100"/>
                  <a:pt x="2692999" y="3151219"/>
                </a:cubicBezTo>
                <a:close/>
              </a:path>
              <a:path w="8317342" h="3338833">
                <a:moveTo>
                  <a:pt x="2986956" y="2927489"/>
                </a:moveTo>
                <a:cubicBezTo>
                  <a:pt x="2986956" y="3061168"/>
                  <a:pt x="2878588" y="3169536"/>
                  <a:pt x="2744909" y="3169536"/>
                </a:cubicBezTo>
                <a:cubicBezTo>
                  <a:pt x="2611230" y="3169536"/>
                  <a:pt x="2502862" y="3061168"/>
                  <a:pt x="2502862" y="2927489"/>
                </a:cubicBezTo>
                <a:cubicBezTo>
                  <a:pt x="2502862" y="2793810"/>
                  <a:pt x="2611230" y="2685442"/>
                  <a:pt x="2744909" y="2685442"/>
                </a:cubicBezTo>
                <a:cubicBezTo>
                  <a:pt x="2878588" y="2685442"/>
                  <a:pt x="2986956" y="2793810"/>
                  <a:pt x="2986956" y="2927489"/>
                </a:cubicBezTo>
                <a:close/>
              </a:path>
              <a:path w="43256" h="49659" fill="none" extrusionOk="0">
                <a:moveTo>
                  <a:pt x="3596" y="26233"/>
                </a:moveTo>
                <a:cubicBezTo>
                  <a:pt x="2712" y="26327"/>
                  <a:pt x="2961" y="25852"/>
                  <a:pt x="2196" y="25239"/>
                </a:cubicBezTo>
                <a:moveTo>
                  <a:pt x="6964" y="34758"/>
                </a:moveTo>
                <a:cubicBezTo>
                  <a:pt x="6609" y="34951"/>
                  <a:pt x="6236" y="35079"/>
                  <a:pt x="5856" y="35139"/>
                </a:cubicBezTo>
                <a:moveTo>
                  <a:pt x="16514" y="38949"/>
                </a:moveTo>
                <a:cubicBezTo>
                  <a:pt x="16247" y="38403"/>
                  <a:pt x="16023" y="37820"/>
                  <a:pt x="15846" y="37209"/>
                </a:cubicBezTo>
                <a:moveTo>
                  <a:pt x="28863" y="34610"/>
                </a:moveTo>
                <a:cubicBezTo>
                  <a:pt x="28824" y="35257"/>
                  <a:pt x="28734" y="35897"/>
                  <a:pt x="28596" y="36519"/>
                </a:cubicBezTo>
                <a:moveTo>
                  <a:pt x="37219" y="29146"/>
                </a:moveTo>
                <a:cubicBezTo>
                  <a:pt x="37483" y="30111"/>
                  <a:pt x="37434" y="26917"/>
                  <a:pt x="37416" y="29949"/>
                </a:cubicBezTo>
                <a:moveTo>
                  <a:pt x="41834" y="15213"/>
                </a:moveTo>
                <a:cubicBezTo>
                  <a:pt x="41509" y="16245"/>
                  <a:pt x="41014" y="17161"/>
                  <a:pt x="40386" y="17889"/>
                </a:cubicBezTo>
                <a:moveTo>
                  <a:pt x="38360" y="5285"/>
                </a:moveTo>
                <a:cubicBezTo>
                  <a:pt x="38415" y="5702"/>
                  <a:pt x="38441" y="6125"/>
                  <a:pt x="38436" y="6549"/>
                </a:cubicBezTo>
                <a:moveTo>
                  <a:pt x="29114" y="3811"/>
                </a:moveTo>
                <a:cubicBezTo>
                  <a:pt x="29303" y="3228"/>
                  <a:pt x="29552" y="2685"/>
                  <a:pt x="29856" y="2199"/>
                </a:cubicBezTo>
                <a:moveTo>
                  <a:pt x="22177" y="4579"/>
                </a:moveTo>
                <a:cubicBezTo>
                  <a:pt x="22254" y="4097"/>
                  <a:pt x="22375" y="3630"/>
                  <a:pt x="22536" y="3189"/>
                </a:cubicBezTo>
                <a:moveTo>
                  <a:pt x="14036" y="5051"/>
                </a:moveTo>
                <a:cubicBezTo>
                  <a:pt x="14508" y="5427"/>
                  <a:pt x="14944" y="5880"/>
                  <a:pt x="15336" y="6399"/>
                </a:cubicBezTo>
                <a:moveTo>
                  <a:pt x="4163" y="15648"/>
                </a:moveTo>
                <a:cubicBezTo>
                  <a:pt x="4060" y="15184"/>
                  <a:pt x="3984" y="14710"/>
                  <a:pt x="3936" y="14229"/>
                </a:cubicBezTo>
              </a:path>
            </a:pathLst>
          </a:cu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1604942" y="1331266"/>
            <a:ext cx="7393587" cy="1325563"/>
          </a:xfrm>
        </p:spPr>
        <p:txBody>
          <a:bodyPr>
            <a:noAutofit/>
          </a:bodyPr>
          <a:lstStyle/>
          <a:p>
            <a:r>
              <a:rPr kumimoji="1" lang="ja-JP" altLang="en-US" sz="3600" dirty="0" smtClean="0"/>
              <a:t>擬人化の影響力は大きい</a:t>
            </a:r>
            <a:r>
              <a:rPr kumimoji="1" lang="en-US" altLang="ja-JP" sz="3600" dirty="0" smtClean="0"/>
              <a:t>‼</a:t>
            </a:r>
            <a:r>
              <a:rPr kumimoji="1" lang="en-US" altLang="ja-JP" sz="5400" dirty="0" smtClean="0"/>
              <a:t/>
            </a:r>
            <a:br>
              <a:rPr kumimoji="1" lang="en-US" altLang="ja-JP" sz="5400" dirty="0" smtClean="0"/>
            </a:br>
            <a:r>
              <a:rPr kumimoji="1" lang="ja-JP" altLang="en-US" sz="5400" dirty="0" smtClean="0"/>
              <a:t>　　</a:t>
            </a:r>
            <a:r>
              <a:rPr lang="ja-JP" altLang="en-US" sz="6000" dirty="0" smtClean="0"/>
              <a:t>調べる価値アリ</a:t>
            </a:r>
            <a:r>
              <a:rPr lang="en-US" altLang="ja-JP" sz="6000" dirty="0" smtClean="0"/>
              <a:t>‼</a:t>
            </a:r>
            <a:endParaRPr kumimoji="1" lang="ja-JP" altLang="en-US" sz="4000" dirty="0"/>
          </a:p>
        </p:txBody>
      </p:sp>
      <p:sp>
        <p:nvSpPr>
          <p:cNvPr id="4"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テーマの重要性</a:t>
            </a:r>
            <a:endParaRPr lang="ja-JP" altLang="en-US" sz="2400" dirty="0"/>
          </a:p>
        </p:txBody>
      </p:sp>
      <p:sp>
        <p:nvSpPr>
          <p:cNvPr id="3" name="スライド番号プレースホルダー 2"/>
          <p:cNvSpPr>
            <a:spLocks noGrp="1"/>
          </p:cNvSpPr>
          <p:nvPr>
            <p:ph type="sldNum" sz="quarter" idx="12"/>
          </p:nvPr>
        </p:nvSpPr>
        <p:spPr/>
        <p:txBody>
          <a:bodyPr/>
          <a:lstStyle/>
          <a:p>
            <a:fld id="{A7286197-5D4B-4009-A08A-8A8FB66883FE}" type="slidenum">
              <a:rPr kumimoji="1" lang="ja-JP" altLang="en-US" smtClean="0"/>
              <a:pPr/>
              <a:t>6</a:t>
            </a:fld>
            <a:endParaRPr kumimoji="1" lang="ja-JP" altLang="en-US"/>
          </a:p>
        </p:txBody>
      </p:sp>
    </p:spTree>
    <p:extLst>
      <p:ext uri="{BB962C8B-B14F-4D97-AF65-F5344CB8AC3E}">
        <p14:creationId xmlns:p14="http://schemas.microsoft.com/office/powerpoint/2010/main" xmlns="" val="9982976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8650" y="443676"/>
            <a:ext cx="7886700" cy="1325563"/>
          </a:xfrm>
        </p:spPr>
        <p:txBody>
          <a:bodyPr/>
          <a:lstStyle/>
          <a:p>
            <a:r>
              <a:rPr kumimoji="1" lang="ja-JP" altLang="en-US" dirty="0" smtClean="0"/>
              <a:t>擬人化の定義</a:t>
            </a:r>
            <a:endParaRPr kumimoji="1" lang="ja-JP" altLang="en-US" dirty="0"/>
          </a:p>
        </p:txBody>
      </p:sp>
      <p:sp>
        <p:nvSpPr>
          <p:cNvPr id="3" name="コンテンツ プレースホルダー 2"/>
          <p:cNvSpPr>
            <a:spLocks noGrp="1"/>
          </p:cNvSpPr>
          <p:nvPr>
            <p:ph idx="1"/>
          </p:nvPr>
        </p:nvSpPr>
        <p:spPr>
          <a:xfrm>
            <a:off x="271994" y="1892262"/>
            <a:ext cx="8756581" cy="2322202"/>
          </a:xfrm>
        </p:spPr>
        <p:txBody>
          <a:bodyPr>
            <a:normAutofit/>
          </a:bodyPr>
          <a:lstStyle/>
          <a:p>
            <a:pPr marL="0" indent="0" fontAlgn="base">
              <a:buNone/>
            </a:pPr>
            <a:r>
              <a:rPr lang="ja-JP" altLang="en-US" sz="3500" dirty="0" smtClean="0"/>
              <a:t>本研究での擬人化は</a:t>
            </a:r>
            <a:endParaRPr lang="en-US" altLang="ja-JP" sz="3500" dirty="0" smtClean="0"/>
          </a:p>
          <a:p>
            <a:pPr marL="0" indent="0" fontAlgn="base">
              <a:buNone/>
            </a:pPr>
            <a:r>
              <a:rPr lang="ja-JP" altLang="en-US" sz="3600" dirty="0" smtClean="0"/>
              <a:t>　「</a:t>
            </a:r>
            <a:r>
              <a:rPr lang="ja-JP" altLang="en-US" sz="3600" dirty="0"/>
              <a:t>人でないものを人に擬して表現すること」</a:t>
            </a:r>
            <a:r>
              <a:rPr lang="ja-JP" altLang="en-US" sz="2000" dirty="0"/>
              <a:t>　</a:t>
            </a:r>
            <a:endParaRPr lang="en-US" altLang="ja-JP" sz="2000" dirty="0" smtClean="0"/>
          </a:p>
          <a:p>
            <a:pPr marL="0" indent="0" algn="r" fontAlgn="base">
              <a:buNone/>
            </a:pPr>
            <a:r>
              <a:rPr lang="ja-JP" altLang="en-US" sz="2000" dirty="0" smtClean="0"/>
              <a:t>（</a:t>
            </a:r>
            <a:r>
              <a:rPr lang="ja-JP" altLang="en-US" sz="2000" dirty="0"/>
              <a:t>広辞苑 第</a:t>
            </a:r>
            <a:r>
              <a:rPr lang="en-US" altLang="ja-JP" sz="2000" dirty="0"/>
              <a:t>6</a:t>
            </a:r>
            <a:r>
              <a:rPr lang="ja-JP" altLang="en-US" sz="2000" dirty="0"/>
              <a:t>版より）</a:t>
            </a:r>
            <a:r>
              <a:rPr lang="ja-JP" altLang="en-US" sz="2000" dirty="0" smtClean="0"/>
              <a:t>​</a:t>
            </a:r>
            <a:endParaRPr lang="en-US" altLang="ja-JP" sz="2000" dirty="0" smtClean="0"/>
          </a:p>
          <a:p>
            <a:pPr marL="0" indent="0" algn="r" fontAlgn="base">
              <a:buNone/>
            </a:pPr>
            <a:r>
              <a:rPr lang="ja-JP" altLang="en-US" sz="3500" dirty="0" smtClean="0"/>
              <a:t>とします</a:t>
            </a:r>
            <a:endParaRPr lang="en-US" altLang="ja-JP" sz="3500" dirty="0"/>
          </a:p>
          <a:p>
            <a:pPr marL="0" indent="0" algn="r" fontAlgn="base">
              <a:buNone/>
            </a:pPr>
            <a:endParaRPr lang="ja-JP" altLang="en-US" sz="2000" dirty="0"/>
          </a:p>
          <a:p>
            <a:pPr marL="0" indent="0">
              <a:buNone/>
            </a:pPr>
            <a:endParaRPr kumimoji="1" lang="ja-JP" altLang="en-US"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7</a:t>
            </a:fld>
            <a:endParaRPr kumimoji="1" lang="ja-JP" altLang="en-US"/>
          </a:p>
        </p:txBody>
      </p:sp>
      <p:sp>
        <p:nvSpPr>
          <p:cNvPr id="5"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smtClean="0"/>
              <a:t>テーマの重要性</a:t>
            </a:r>
            <a:endParaRPr lang="ja-JP" altLang="en-US" sz="2400" dirty="0"/>
          </a:p>
        </p:txBody>
      </p:sp>
      <p:pic>
        <p:nvPicPr>
          <p:cNvPr id="5122" name="Picture 2"/>
          <p:cNvPicPr>
            <a:picLocks noChangeAspect="1" noChangeArrowheads="1"/>
          </p:cNvPicPr>
          <p:nvPr/>
        </p:nvPicPr>
        <p:blipFill>
          <a:blip r:embed="rId2" cstate="print"/>
          <a:srcRect/>
          <a:stretch>
            <a:fillRect/>
          </a:stretch>
        </p:blipFill>
        <p:spPr bwMode="auto">
          <a:xfrm>
            <a:off x="363025" y="3383526"/>
            <a:ext cx="2695575" cy="3276600"/>
          </a:xfrm>
          <a:prstGeom prst="rect">
            <a:avLst/>
          </a:prstGeom>
          <a:noFill/>
          <a:ln w="9525">
            <a:noFill/>
            <a:miter lim="800000"/>
            <a:headEnd/>
            <a:tailEnd/>
          </a:ln>
        </p:spPr>
      </p:pic>
    </p:spTree>
    <p:extLst>
      <p:ext uri="{BB962C8B-B14F-4D97-AF65-F5344CB8AC3E}">
        <p14:creationId xmlns:p14="http://schemas.microsoft.com/office/powerpoint/2010/main" xmlns="" val="3606628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目次</a:t>
            </a:r>
            <a:r>
              <a:rPr kumimoji="1" lang="en-US" altLang="ja-JP" dirty="0" smtClean="0"/>
              <a:t>	</a:t>
            </a:r>
            <a:endParaRPr kumimoji="1" lang="ja-JP" altLang="en-US" dirty="0"/>
          </a:p>
        </p:txBody>
      </p:sp>
      <p:sp>
        <p:nvSpPr>
          <p:cNvPr id="3" name="コンテンツ プレースホルダー 2"/>
          <p:cNvSpPr>
            <a:spLocks noGrp="1"/>
          </p:cNvSpPr>
          <p:nvPr>
            <p:ph idx="1"/>
          </p:nvPr>
        </p:nvSpPr>
        <p:spPr/>
        <p:txBody>
          <a:bodyPr/>
          <a:lstStyle/>
          <a:p>
            <a:r>
              <a:rPr lang="ja-JP" altLang="en-US" dirty="0"/>
              <a:t>テーマ</a:t>
            </a:r>
            <a:r>
              <a:rPr lang="ja-JP" altLang="en-US" dirty="0" smtClean="0"/>
              <a:t>の重要性</a:t>
            </a:r>
            <a:endParaRPr lang="en-US" altLang="ja-JP" dirty="0" smtClean="0"/>
          </a:p>
          <a:p>
            <a:r>
              <a:rPr lang="ja-JP" altLang="en-US" u="sng" dirty="0" smtClean="0">
                <a:solidFill>
                  <a:srgbClr val="FF0000"/>
                </a:solidFill>
              </a:rPr>
              <a:t>研究の対象</a:t>
            </a:r>
            <a:endParaRPr lang="en-US" altLang="ja-JP" u="sng" dirty="0" smtClean="0">
              <a:solidFill>
                <a:srgbClr val="FF0000"/>
              </a:solidFill>
            </a:endParaRPr>
          </a:p>
          <a:p>
            <a:r>
              <a:rPr lang="ja-JP" altLang="en-US" dirty="0" smtClean="0"/>
              <a:t>擬人化に関する研究とその不足点</a:t>
            </a:r>
            <a:endParaRPr lang="en-US" altLang="ja-JP" dirty="0" smtClean="0"/>
          </a:p>
          <a:p>
            <a:r>
              <a:rPr kumimoji="1" lang="ja-JP" altLang="en-US" dirty="0" smtClean="0"/>
              <a:t>研究目標、</a:t>
            </a:r>
            <a:r>
              <a:rPr lang="ja-JP" altLang="en-US" dirty="0"/>
              <a:t>仮説の</a:t>
            </a:r>
            <a:r>
              <a:rPr lang="ja-JP" altLang="en-US" dirty="0" smtClean="0"/>
              <a:t>方向性</a:t>
            </a:r>
            <a:endParaRPr lang="en-US" altLang="ja-JP" dirty="0"/>
          </a:p>
          <a:p>
            <a:r>
              <a:rPr lang="ja-JP" altLang="en-US" dirty="0" smtClean="0"/>
              <a:t>誰のどのようなマーケティングに役立つか</a:t>
            </a:r>
            <a:endParaRPr lang="en-US" altLang="ja-JP" dirty="0" smtClean="0"/>
          </a:p>
          <a:p>
            <a:pPr marL="0" indent="0">
              <a:buNone/>
            </a:pPr>
            <a:endParaRPr lang="en-US" altLang="ja-JP" dirty="0"/>
          </a:p>
          <a:p>
            <a:endParaRPr kumimoji="1" lang="en-US" altLang="ja-JP"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8</a:t>
            </a:fld>
            <a:endParaRPr kumimoji="1" lang="ja-JP" altLang="en-US"/>
          </a:p>
        </p:txBody>
      </p:sp>
    </p:spTree>
    <p:extLst>
      <p:ext uri="{BB962C8B-B14F-4D97-AF65-F5344CB8AC3E}">
        <p14:creationId xmlns:p14="http://schemas.microsoft.com/office/powerpoint/2010/main" xmlns="" val="438983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47480" y="831123"/>
            <a:ext cx="9315450" cy="5962650"/>
          </a:xfrm>
          <a:prstGeom prst="rect">
            <a:avLst/>
          </a:prstGeom>
          <a:noFill/>
          <a:ln w="9525">
            <a:noFill/>
            <a:miter lim="800000"/>
            <a:headEnd/>
            <a:tailEnd/>
          </a:ln>
        </p:spPr>
      </p:pic>
      <p:sp>
        <p:nvSpPr>
          <p:cNvPr id="2" name="タイトル 1"/>
          <p:cNvSpPr>
            <a:spLocks noGrp="1"/>
          </p:cNvSpPr>
          <p:nvPr>
            <p:ph type="title"/>
          </p:nvPr>
        </p:nvSpPr>
        <p:spPr/>
        <p:txBody>
          <a:bodyPr>
            <a:normAutofit/>
          </a:bodyPr>
          <a:lstStyle/>
          <a:p>
            <a:pPr algn="ctr"/>
            <a:r>
              <a:rPr kumimoji="1" lang="ja-JP" altLang="en-US" sz="4800" dirty="0" smtClean="0"/>
              <a:t>擬人化は多種多様</a:t>
            </a:r>
            <a:endParaRPr kumimoji="1" lang="ja-JP" altLang="en-US" sz="4800" dirty="0"/>
          </a:p>
        </p:txBody>
      </p:sp>
      <p:sp>
        <p:nvSpPr>
          <p:cNvPr id="4" name="スライド番号プレースホルダー 3"/>
          <p:cNvSpPr>
            <a:spLocks noGrp="1"/>
          </p:cNvSpPr>
          <p:nvPr>
            <p:ph type="sldNum" sz="quarter" idx="12"/>
          </p:nvPr>
        </p:nvSpPr>
        <p:spPr/>
        <p:txBody>
          <a:bodyPr/>
          <a:lstStyle/>
          <a:p>
            <a:fld id="{A7286197-5D4B-4009-A08A-8A8FB66883FE}" type="slidenum">
              <a:rPr kumimoji="1" lang="ja-JP" altLang="en-US" smtClean="0"/>
              <a:pPr/>
              <a:t>9</a:t>
            </a:fld>
            <a:endParaRPr kumimoji="1" lang="ja-JP" altLang="en-US"/>
          </a:p>
        </p:txBody>
      </p:sp>
      <p:sp>
        <p:nvSpPr>
          <p:cNvPr id="5" name="タイトル 1"/>
          <p:cNvSpPr txBox="1">
            <a:spLocks/>
          </p:cNvSpPr>
          <p:nvPr/>
        </p:nvSpPr>
        <p:spPr>
          <a:xfrm>
            <a:off x="0" y="1"/>
            <a:ext cx="2308514" cy="5680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2400" dirty="0"/>
              <a:t>研究</a:t>
            </a:r>
            <a:r>
              <a:rPr lang="ja-JP" altLang="en-US" sz="2400" dirty="0" smtClean="0"/>
              <a:t>の対象</a:t>
            </a:r>
            <a:endParaRPr lang="ja-JP" altLang="en-US" sz="2400" dirty="0"/>
          </a:p>
        </p:txBody>
      </p:sp>
    </p:spTree>
    <p:extLst>
      <p:ext uri="{BB962C8B-B14F-4D97-AF65-F5344CB8AC3E}">
        <p14:creationId xmlns:p14="http://schemas.microsoft.com/office/powerpoint/2010/main" xmlns="" val="187810497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2278</TotalTime>
  <Words>1034</Words>
  <Application>Microsoft Office PowerPoint</Application>
  <PresentationFormat>画面に合わせる (4:3)</PresentationFormat>
  <Paragraphs>250</Paragraphs>
  <Slides>31</Slides>
  <Notes>15</Notes>
  <HiddenSlides>0</HiddenSlides>
  <MMClips>0</MMClips>
  <ScaleCrop>false</ScaleCrop>
  <HeadingPairs>
    <vt:vector size="4" baseType="variant">
      <vt:variant>
        <vt:lpstr>テーマ</vt:lpstr>
      </vt:variant>
      <vt:variant>
        <vt:i4>1</vt:i4>
      </vt:variant>
      <vt:variant>
        <vt:lpstr>スライド タイトル</vt:lpstr>
      </vt:variant>
      <vt:variant>
        <vt:i4>31</vt:i4>
      </vt:variant>
    </vt:vector>
  </HeadingPairs>
  <TitlesOfParts>
    <vt:vector size="32" baseType="lpstr">
      <vt:lpstr>Office テーマ</vt:lpstr>
      <vt:lpstr>擬人化が消費者心理に与える影響</vt:lpstr>
      <vt:lpstr>目次 </vt:lpstr>
      <vt:lpstr>テーマの重要性</vt:lpstr>
      <vt:lpstr>スライド 4</vt:lpstr>
      <vt:lpstr>テーマの重要性</vt:lpstr>
      <vt:lpstr>擬人化の影響力は大きい‼ 　　調べる価値アリ‼</vt:lpstr>
      <vt:lpstr>擬人化の定義</vt:lpstr>
      <vt:lpstr>目次 </vt:lpstr>
      <vt:lpstr>擬人化は多種多様</vt:lpstr>
      <vt:lpstr>一概に言える擬人化の基準がない</vt:lpstr>
      <vt:lpstr>本研究での擬人化の対象</vt:lpstr>
      <vt:lpstr>ヒューマナイズド型擬人化　とは</vt:lpstr>
      <vt:lpstr>ハイブリッド型擬人化　とは</vt:lpstr>
      <vt:lpstr>目次 </vt:lpstr>
      <vt:lpstr>スライド 15</vt:lpstr>
      <vt:lpstr>スライド 16</vt:lpstr>
      <vt:lpstr>擬人化に関する研究で 　　　　　　　　　挙げられるメリット、デメリット</vt:lpstr>
      <vt:lpstr>マーケティングの視点から 考えてみた </vt:lpstr>
      <vt:lpstr>擬人化に関する研究から マーケティング視点で考察される問題</vt:lpstr>
      <vt:lpstr>マーケティング上での擬人化</vt:lpstr>
      <vt:lpstr>IRroid</vt:lpstr>
      <vt:lpstr>問題意識</vt:lpstr>
      <vt:lpstr>目次 </vt:lpstr>
      <vt:lpstr>研究目標</vt:lpstr>
      <vt:lpstr>仮説</vt:lpstr>
      <vt:lpstr>擬人化の印象により、 消費者の商品に対する印象に影響が出た</vt:lpstr>
      <vt:lpstr>仮説の検証で考えられる条件</vt:lpstr>
      <vt:lpstr>目次 </vt:lpstr>
      <vt:lpstr>スライド 29</vt:lpstr>
      <vt:lpstr>参考文献、ＵＲＬ</vt:lpstr>
      <vt:lpstr>ご静聴ありがとうございました！</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擬人化が消費者心理に与える影響</dc:title>
  <dc:creator>内川優貴</dc:creator>
  <cp:lastModifiedBy>Norio</cp:lastModifiedBy>
  <cp:revision>257</cp:revision>
  <dcterms:created xsi:type="dcterms:W3CDTF">2015-08-29T03:36:24Z</dcterms:created>
  <dcterms:modified xsi:type="dcterms:W3CDTF">2015-09-03T11:50:34Z</dcterms:modified>
</cp:coreProperties>
</file>